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7" r:id="rId2"/>
    <p:sldId id="263" r:id="rId3"/>
    <p:sldId id="267" r:id="rId4"/>
    <p:sldId id="265" r:id="rId5"/>
    <p:sldId id="268" r:id="rId6"/>
    <p:sldId id="266" r:id="rId7"/>
    <p:sldId id="269" r:id="rId8"/>
    <p:sldId id="274" r:id="rId9"/>
    <p:sldId id="270" r:id="rId10"/>
    <p:sldId id="283" r:id="rId11"/>
    <p:sldId id="271" r:id="rId12"/>
    <p:sldId id="284" r:id="rId13"/>
    <p:sldId id="277" r:id="rId14"/>
    <p:sldId id="281" r:id="rId15"/>
    <p:sldId id="273" r:id="rId16"/>
    <p:sldId id="261" r:id="rId17"/>
    <p:sldId id="272" r:id="rId18"/>
    <p:sldId id="275" r:id="rId19"/>
    <p:sldId id="276" r:id="rId20"/>
    <p:sldId id="280" r:id="rId21"/>
    <p:sldId id="278" r:id="rId22"/>
  </p:sldIdLst>
  <p:sldSz cx="12192000" cy="6858000"/>
  <p:notesSz cx="6858000" cy="9144000"/>
  <p:embeddedFontLst>
    <p:embeddedFont>
      <p:font typeface="LINE Seed Sans ExtraBold" panose="020B0803020203020204" pitchFamily="34" charset="0"/>
      <p:bold r:id="rId23"/>
    </p:embeddedFont>
    <p:embeddedFont>
      <p:font typeface="LINE Seed Sans Heavy" panose="020B0903020203020204" pitchFamily="34" charset="0"/>
      <p:bold r:id="rId24"/>
    </p:embeddedFont>
    <p:embeddedFont>
      <p:font typeface="LINE Seed Sans KR Bold" panose="020B0603020203020204" pitchFamily="50" charset="-127"/>
      <p:bold r:id="rId25"/>
    </p:embeddedFont>
    <p:embeddedFont>
      <p:font typeface="LINE Seed Sans KR Regular" panose="020B0603020203020204" pitchFamily="50" charset="-127"/>
      <p:regular r:id="rId26"/>
    </p:embeddedFont>
    <p:embeddedFont>
      <p:font typeface="LINE Seed Sans KR Thin" panose="020B0603020203020204" pitchFamily="50" charset="-127"/>
      <p:regular r:id="rId27"/>
    </p:embeddedFont>
    <p:embeddedFont>
      <p:font typeface="G마켓 산스 TTF Bold" panose="02000000000000000000" pitchFamily="2" charset="-127"/>
      <p:bold r:id="rId28"/>
    </p:embeddedFont>
    <p:embeddedFont>
      <p:font typeface="G마켓 산스 TTF Medium" panose="02000000000000000000" pitchFamily="2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  <a:srgbClr val="EFB402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6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fill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bg2">
                <a:lumMod val="25000"/>
              </a:schemeClr>
            </a:solidFill>
            <a:ln>
              <a:solidFill>
                <a:srgbClr val="FFC000"/>
              </a:solidFill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20</c:v>
                </c:pt>
                <c:pt idx="1">
                  <c:v>35</c:v>
                </c:pt>
                <c:pt idx="2">
                  <c:v>15</c:v>
                </c:pt>
                <c:pt idx="3">
                  <c:v>30</c:v>
                </c:pt>
                <c:pt idx="4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61-497F-A86A-218BEEE5F4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095703968"/>
        <c:axId val="-1095707232"/>
      </c:radarChart>
      <c:catAx>
        <c:axId val="-1095703968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crossAx val="-1095707232"/>
        <c:crosses val="autoZero"/>
        <c:auto val="1"/>
        <c:lblAlgn val="ctr"/>
        <c:lblOffset val="100"/>
        <c:noMultiLvlLbl val="0"/>
      </c:catAx>
      <c:valAx>
        <c:axId val="-1095707232"/>
        <c:scaling>
          <c:orientation val="minMax"/>
          <c:max val="40"/>
        </c:scaling>
        <c:delete val="1"/>
        <c:axPos val="l"/>
        <c:majorGridlines>
          <c:spPr>
            <a:ln w="9525" cap="flat" cmpd="sng" algn="ctr">
              <a:solidFill>
                <a:schemeClr val="accent4">
                  <a:lumMod val="40000"/>
                  <a:lumOff val="6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-109570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0.05467</cdr:x>
      <cdr:y>0.28782</cdr:y>
    </cdr:from>
    <cdr:to>
      <cdr:x>0.25712</cdr:x>
      <cdr:y>0.40493</cdr:y>
    </cdr:to>
    <cdr:sp macro="" textlink="">
      <cdr:nvSpPr>
        <cdr:cNvPr id="2" name="TextBox 15">
          <a:extLst xmlns:a="http://schemas.openxmlformats.org/drawingml/2006/main">
            <a:ext uri="{FF2B5EF4-FFF2-40B4-BE49-F238E27FC236}">
              <a16:creationId xmlns:a16="http://schemas.microsoft.com/office/drawing/2014/main" id="{9B823666-157E-7A19-D2B5-8959AF6C7210}"/>
            </a:ext>
          </a:extLst>
        </cdr:cNvPr>
        <cdr:cNvSpPr txBox="1"/>
      </cdr:nvSpPr>
      <cdr:spPr>
        <a:xfrm xmlns:a="http://schemas.openxmlformats.org/drawingml/2006/main">
          <a:off x="387927" y="1361495"/>
          <a:ext cx="1436525" cy="55399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lIns="0" tIns="0" rIns="0" bIns="0" rtlCol="0" anchor="t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lvl="0" indent="0">
            <a:spcBef>
              <a:spcPct val="0"/>
            </a:spcBef>
          </a:pPr>
          <a:r>
            <a:rPr lang="ko-KR" altLang="en-US" spc="-72" dirty="0" smtClean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  <a:cs typeface="LINE Seed Sans KR Bold" panose="020B0603020203020204" pitchFamily="50" charset="-127"/>
            </a:rPr>
            <a:t>다중 변수</a:t>
          </a:r>
          <a:endParaRPr lang="en-US" altLang="ko-KR" spc="-72" dirty="0" smtClean="0">
            <a:solidFill>
              <a:schemeClr val="bg1"/>
            </a:solidFill>
            <a:latin typeface="G마켓 산스 TTF Medium" panose="02000000000000000000" pitchFamily="2" charset="-127"/>
            <a:ea typeface="G마켓 산스 TTF Medium" panose="02000000000000000000" pitchFamily="2" charset="-127"/>
            <a:cs typeface="LINE Seed Sans KR Bold" panose="020B0603020203020204" pitchFamily="50" charset="-127"/>
          </a:endParaRPr>
        </a:p>
        <a:p xmlns:a="http://schemas.openxmlformats.org/drawingml/2006/main">
          <a:pPr marL="0" lvl="0" indent="0">
            <a:spcBef>
              <a:spcPct val="0"/>
            </a:spcBef>
          </a:pPr>
          <a:r>
            <a:rPr lang="ko-KR" altLang="en-US" spc="-72" dirty="0" err="1" smtClean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  <a:cs typeface="LINE Seed Sans KR Bold" panose="020B0603020203020204" pitchFamily="50" charset="-127"/>
            </a:rPr>
            <a:t>자료탐색</a:t>
          </a:r>
          <a:endParaRPr lang="en-US" spc="-72" dirty="0">
            <a:solidFill>
              <a:schemeClr val="bg1"/>
            </a:solidFill>
            <a:latin typeface="G마켓 산스 TTF Medium" panose="02000000000000000000" pitchFamily="2" charset="-127"/>
            <a:ea typeface="G마켓 산스 TTF Medium" panose="02000000000000000000" pitchFamily="2" charset="-127"/>
            <a:cs typeface="LINE Seed Sans KR Bold" panose="020B0603020203020204" pitchFamily="50" charset="-127"/>
          </a:endParaRPr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0553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216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060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028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330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417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104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9675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423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66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704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2023-02-22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161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kosis.kr/" TargetMode="External"/><Relationship Id="rId3" Type="http://schemas.openxmlformats.org/officeDocument/2006/relationships/hyperlink" Target="https://www.ggpolice.go.kr/swnb/index.do" TargetMode="External"/><Relationship Id="rId7" Type="http://schemas.openxmlformats.org/officeDocument/2006/relationships/hyperlink" Target="https://sgis.kostat.go.kr/view/index" TargetMode="External"/><Relationship Id="rId12" Type="http://schemas.openxmlformats.org/officeDocument/2006/relationships/hyperlink" Target="https://www.dbpia.co.kr/" TargetMode="External"/><Relationship Id="rId2" Type="http://schemas.openxmlformats.org/officeDocument/2006/relationships/hyperlink" Target="https://www.police.go.kr/index.d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ostat.go.kr/ansk/" TargetMode="External"/><Relationship Id="rId11" Type="http://schemas.openxmlformats.org/officeDocument/2006/relationships/hyperlink" Target="https://kess.kedi.re.kr/index" TargetMode="External"/><Relationship Id="rId5" Type="http://schemas.openxmlformats.org/officeDocument/2006/relationships/hyperlink" Target="https://www.ggpolice.go.kr/swsb/index.do" TargetMode="External"/><Relationship Id="rId10" Type="http://schemas.openxmlformats.org/officeDocument/2006/relationships/hyperlink" Target="https://www.data.go.kr/" TargetMode="External"/><Relationship Id="rId4" Type="http://schemas.openxmlformats.org/officeDocument/2006/relationships/hyperlink" Target="https://www.ggpolice.go.kr/swjb/index.do" TargetMode="External"/><Relationship Id="rId9" Type="http://schemas.openxmlformats.org/officeDocument/2006/relationships/hyperlink" Target="https://data.suwon.go.kr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BB5961CA-A0E5-44B9-AA01-6F95C96DE17F}"/>
              </a:ext>
            </a:extLst>
          </p:cNvPr>
          <p:cNvGrpSpPr/>
          <p:nvPr/>
        </p:nvGrpSpPr>
        <p:grpSpPr>
          <a:xfrm rot="10800000">
            <a:off x="6074869" y="4375257"/>
            <a:ext cx="72397" cy="1439072"/>
            <a:chOff x="859666" y="606782"/>
            <a:chExt cx="108000" cy="2146763"/>
          </a:xfrm>
          <a:solidFill>
            <a:srgbClr val="FFC000"/>
          </a:solidFill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6069490-6D53-4956-8D8C-709ACCDB11D1}"/>
                </a:ext>
              </a:extLst>
            </p:cNvPr>
            <p:cNvSpPr/>
            <p:nvPr/>
          </p:nvSpPr>
          <p:spPr>
            <a:xfrm>
              <a:off x="859666" y="2645545"/>
              <a:ext cx="108000" cy="10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BB59D4C-E1CD-41FA-996C-B69C86D3AE66}"/>
                </a:ext>
              </a:extLst>
            </p:cNvPr>
            <p:cNvSpPr/>
            <p:nvPr/>
          </p:nvSpPr>
          <p:spPr>
            <a:xfrm>
              <a:off x="863266" y="2436049"/>
              <a:ext cx="100800" cy="100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D10D7C24-F7D2-4E06-9CE2-3AAD4FA4A40E}"/>
                </a:ext>
              </a:extLst>
            </p:cNvPr>
            <p:cNvSpPr/>
            <p:nvPr/>
          </p:nvSpPr>
          <p:spPr>
            <a:xfrm>
              <a:off x="866866" y="2233752"/>
              <a:ext cx="93600" cy="93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71FFEB8-5D2B-4393-90F7-3B12D434F529}"/>
                </a:ext>
              </a:extLst>
            </p:cNvPr>
            <p:cNvSpPr/>
            <p:nvPr/>
          </p:nvSpPr>
          <p:spPr>
            <a:xfrm>
              <a:off x="870466" y="2038655"/>
              <a:ext cx="86400" cy="86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FB54434-F32B-44C1-A271-603D69F3FA0A}"/>
                </a:ext>
              </a:extLst>
            </p:cNvPr>
            <p:cNvSpPr/>
            <p:nvPr/>
          </p:nvSpPr>
          <p:spPr>
            <a:xfrm>
              <a:off x="874066" y="1850758"/>
              <a:ext cx="79200" cy="79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A9D8113F-F856-4184-A7A8-5255203E8889}"/>
                </a:ext>
              </a:extLst>
            </p:cNvPr>
            <p:cNvSpPr/>
            <p:nvPr/>
          </p:nvSpPr>
          <p:spPr>
            <a:xfrm>
              <a:off x="877666" y="167006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F4D8FADD-816B-4D16-9557-494D002182FC}"/>
                </a:ext>
              </a:extLst>
            </p:cNvPr>
            <p:cNvSpPr/>
            <p:nvPr/>
          </p:nvSpPr>
          <p:spPr>
            <a:xfrm>
              <a:off x="881266" y="1496564"/>
              <a:ext cx="64800" cy="6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43D640F1-D895-4A78-86AF-4D9406B48115}"/>
                </a:ext>
              </a:extLst>
            </p:cNvPr>
            <p:cNvSpPr/>
            <p:nvPr/>
          </p:nvSpPr>
          <p:spPr>
            <a:xfrm>
              <a:off x="884866" y="1330267"/>
              <a:ext cx="57600" cy="57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E2FE285-64E3-4E5F-922B-AC0B9C3EB70F}"/>
                </a:ext>
              </a:extLst>
            </p:cNvPr>
            <p:cNvSpPr/>
            <p:nvPr/>
          </p:nvSpPr>
          <p:spPr>
            <a:xfrm>
              <a:off x="888466" y="1171170"/>
              <a:ext cx="50400" cy="5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905925F-E8F6-4270-8D6A-DBC5D00B7533}"/>
                </a:ext>
              </a:extLst>
            </p:cNvPr>
            <p:cNvSpPr/>
            <p:nvPr/>
          </p:nvSpPr>
          <p:spPr>
            <a:xfrm>
              <a:off x="892066" y="1019273"/>
              <a:ext cx="43200" cy="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15C5983-8FDC-449B-888B-85838933F6F5}"/>
                </a:ext>
              </a:extLst>
            </p:cNvPr>
            <p:cNvSpPr/>
            <p:nvPr/>
          </p:nvSpPr>
          <p:spPr>
            <a:xfrm>
              <a:off x="895666" y="874576"/>
              <a:ext cx="36000" cy="3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04E6223-AA45-4596-98DD-9408C8183B29}"/>
                </a:ext>
              </a:extLst>
            </p:cNvPr>
            <p:cNvSpPr/>
            <p:nvPr/>
          </p:nvSpPr>
          <p:spPr>
            <a:xfrm>
              <a:off x="899266" y="737079"/>
              <a:ext cx="28800" cy="28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50F58F5E-6B4A-48E3-980D-239D7B3BF8AB}"/>
                </a:ext>
              </a:extLst>
            </p:cNvPr>
            <p:cNvSpPr/>
            <p:nvPr/>
          </p:nvSpPr>
          <p:spPr>
            <a:xfrm>
              <a:off x="902866" y="606782"/>
              <a:ext cx="21600" cy="2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B4FA48AD-E0FE-8232-09C4-1BACAED73F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784" y="1734830"/>
            <a:ext cx="937326" cy="937326"/>
          </a:xfrm>
          <a:prstGeom prst="rect">
            <a:avLst/>
          </a:prstGeom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2A07209A-08D3-8EF9-2EF7-64D9B5ACD7A9}"/>
              </a:ext>
            </a:extLst>
          </p:cNvPr>
          <p:cNvSpPr txBox="1"/>
          <p:nvPr/>
        </p:nvSpPr>
        <p:spPr>
          <a:xfrm>
            <a:off x="3187011" y="2111372"/>
            <a:ext cx="5775713" cy="13329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499"/>
              </a:lnSpc>
            </a:pPr>
            <a:r>
              <a:rPr lang="ko-KR" altLang="en-US" sz="4500" spc="-399" dirty="0" smtClean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데이터 </a:t>
            </a:r>
            <a:r>
              <a:rPr lang="ko-KR" altLang="en-US" sz="4500" spc="-399" dirty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분석을 통한 </a:t>
            </a:r>
            <a:endParaRPr lang="en-US" altLang="ko-KR" sz="4500" spc="-399" dirty="0">
              <a:solidFill>
                <a:schemeClr val="bg1"/>
              </a:solidFill>
              <a:latin typeface="LINE Seed Sans KR Bold" panose="020B0603020203020204" pitchFamily="50" charset="-127"/>
              <a:ea typeface="LINE Seed Sans KR Bold" panose="020B0603020203020204" pitchFamily="50" charset="-127"/>
              <a:cs typeface="LINE Seed Sans KR Bold" panose="020B06030202030202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3F0945-2FAE-3E75-52FB-FC09B651B0E0}"/>
              </a:ext>
            </a:extLst>
          </p:cNvPr>
          <p:cNvSpPr txBox="1"/>
          <p:nvPr/>
        </p:nvSpPr>
        <p:spPr>
          <a:xfrm>
            <a:off x="3558697" y="3368123"/>
            <a:ext cx="50323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99" dirty="0" smtClean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범죄  건수 예측 및 대책</a:t>
            </a:r>
            <a:endParaRPr lang="en-US" altLang="ko-KR" sz="4800" spc="-399" dirty="0">
              <a:solidFill>
                <a:schemeClr val="bg1"/>
              </a:solidFill>
              <a:latin typeface="LINE Seed Sans KR Bold" panose="020B0603020203020204" pitchFamily="50" charset="-127"/>
              <a:ea typeface="LINE Seed Sans KR Bold" panose="020B0603020203020204" pitchFamily="50" charset="-127"/>
              <a:cs typeface="LINE Seed Sans KR Bold" panose="020B0603020203020204" pitchFamily="50" charset="-127"/>
            </a:endParaRP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id="{36413763-6471-2292-BE88-E96F29DD6FB5}"/>
              </a:ext>
            </a:extLst>
          </p:cNvPr>
          <p:cNvSpPr txBox="1"/>
          <p:nvPr/>
        </p:nvSpPr>
        <p:spPr>
          <a:xfrm>
            <a:off x="9585542" y="4771551"/>
            <a:ext cx="1868112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ko-KR" altLang="en-US" sz="2400" spc="-48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조장 </a:t>
            </a:r>
            <a:r>
              <a:rPr lang="en-US" altLang="ko-KR" sz="2400" spc="-48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: </a:t>
            </a:r>
            <a:r>
              <a:rPr lang="ko-KR" altLang="en-US" sz="2400" spc="-48" dirty="0" err="1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최재명</a:t>
            </a:r>
            <a:endParaRPr lang="en-US" altLang="ko-KR" sz="2400" spc="-48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algn="r">
              <a:lnSpc>
                <a:spcPts val="3000"/>
              </a:lnSpc>
            </a:pPr>
            <a:r>
              <a:rPr lang="ko-KR" altLang="en-US" sz="2400" spc="-48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조원 </a:t>
            </a:r>
            <a:r>
              <a:rPr lang="en-US" altLang="ko-KR" sz="2400" spc="-48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: </a:t>
            </a:r>
            <a:r>
              <a:rPr lang="ko-KR" altLang="en-US" sz="2400" spc="-48" dirty="0" err="1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최정안</a:t>
            </a:r>
            <a:endParaRPr lang="en-US" altLang="ko-KR" sz="2400" spc="-48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algn="r">
              <a:lnSpc>
                <a:spcPts val="3000"/>
              </a:lnSpc>
            </a:pPr>
            <a:r>
              <a:rPr lang="ko-KR" altLang="en-US" sz="2400" spc="-48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유수빈</a:t>
            </a:r>
            <a:endParaRPr lang="en-US" altLang="ko-KR" sz="2400" spc="-48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algn="r">
              <a:lnSpc>
                <a:spcPts val="3000"/>
              </a:lnSpc>
            </a:pPr>
            <a:r>
              <a:rPr lang="ko-KR" altLang="en-US" sz="2400" spc="-48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김미나</a:t>
            </a:r>
            <a:endParaRPr lang="en-US" altLang="ko-KR" sz="2400" spc="-48" dirty="0" smtClean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04" y="295906"/>
            <a:ext cx="2496709" cy="70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07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데이터 전처리</a:t>
            </a:r>
            <a:r>
              <a:rPr lang="en-US" altLang="ko-KR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278566" y="1267182"/>
            <a:ext cx="432000" cy="5081812"/>
            <a:chOff x="278566" y="1267182"/>
            <a:chExt cx="432000" cy="5081812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64832308-AE5D-419B-89BB-5A3FE2AD817C}"/>
                </a:ext>
              </a:extLst>
            </p:cNvPr>
            <p:cNvSpPr/>
            <p:nvPr/>
          </p:nvSpPr>
          <p:spPr>
            <a:xfrm>
              <a:off x="278566" y="3596036"/>
              <a:ext cx="432000" cy="432000"/>
            </a:xfrm>
            <a:prstGeom prst="ellipse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en-US" altLang="ko-KR" sz="1400" dirty="0" smtClean="0">
                  <a:solidFill>
                    <a:prstClr val="white"/>
                  </a:solidFill>
                </a:rPr>
                <a:t>p9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BB5961CA-A0E5-44B9-AA01-6F95C96DE17F}"/>
                </a:ext>
              </a:extLst>
            </p:cNvPr>
            <p:cNvGrpSpPr/>
            <p:nvPr/>
          </p:nvGrpSpPr>
          <p:grpSpPr>
            <a:xfrm>
              <a:off x="440566" y="1267182"/>
              <a:ext cx="108000" cy="2146763"/>
              <a:chOff x="859666" y="606782"/>
              <a:chExt cx="108000" cy="2146763"/>
            </a:xfrm>
            <a:solidFill>
              <a:srgbClr val="FFC000"/>
            </a:solidFill>
          </p:grpSpPr>
          <p:sp>
            <p:nvSpPr>
              <p:cNvPr id="145" name="타원 144">
                <a:extLst>
                  <a:ext uri="{FF2B5EF4-FFF2-40B4-BE49-F238E27FC236}">
                    <a16:creationId xmlns:a16="http://schemas.microsoft.com/office/drawing/2014/main" id="{06069490-6D53-4956-8D8C-709ACCDB11D1}"/>
                  </a:ext>
                </a:extLst>
              </p:cNvPr>
              <p:cNvSpPr/>
              <p:nvPr/>
            </p:nvSpPr>
            <p:spPr>
              <a:xfrm>
                <a:off x="859666" y="264554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6" name="타원 145">
                <a:extLst>
                  <a:ext uri="{FF2B5EF4-FFF2-40B4-BE49-F238E27FC236}">
                    <a16:creationId xmlns:a16="http://schemas.microsoft.com/office/drawing/2014/main" id="{ABB59D4C-E1CD-41FA-996C-B69C86D3AE66}"/>
                  </a:ext>
                </a:extLst>
              </p:cNvPr>
              <p:cNvSpPr/>
              <p:nvPr/>
            </p:nvSpPr>
            <p:spPr>
              <a:xfrm>
                <a:off x="863266" y="2436049"/>
                <a:ext cx="100800" cy="100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7" name="타원 146">
                <a:extLst>
                  <a:ext uri="{FF2B5EF4-FFF2-40B4-BE49-F238E27FC236}">
                    <a16:creationId xmlns:a16="http://schemas.microsoft.com/office/drawing/2014/main" id="{D10D7C24-F7D2-4E06-9CE2-3AAD4FA4A40E}"/>
                  </a:ext>
                </a:extLst>
              </p:cNvPr>
              <p:cNvSpPr/>
              <p:nvPr/>
            </p:nvSpPr>
            <p:spPr>
              <a:xfrm>
                <a:off x="866866" y="2233752"/>
                <a:ext cx="93600" cy="93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8" name="타원 147">
                <a:extLst>
                  <a:ext uri="{FF2B5EF4-FFF2-40B4-BE49-F238E27FC236}">
                    <a16:creationId xmlns:a16="http://schemas.microsoft.com/office/drawing/2014/main" id="{D71FFEB8-5D2B-4393-90F7-3B12D434F529}"/>
                  </a:ext>
                </a:extLst>
              </p:cNvPr>
              <p:cNvSpPr/>
              <p:nvPr/>
            </p:nvSpPr>
            <p:spPr>
              <a:xfrm>
                <a:off x="870466" y="2038655"/>
                <a:ext cx="86400" cy="86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9" name="타원 148">
                <a:extLst>
                  <a:ext uri="{FF2B5EF4-FFF2-40B4-BE49-F238E27FC236}">
                    <a16:creationId xmlns:a16="http://schemas.microsoft.com/office/drawing/2014/main" id="{3FB54434-F32B-44C1-A271-603D69F3FA0A}"/>
                  </a:ext>
                </a:extLst>
              </p:cNvPr>
              <p:cNvSpPr/>
              <p:nvPr/>
            </p:nvSpPr>
            <p:spPr>
              <a:xfrm>
                <a:off x="874066" y="1850758"/>
                <a:ext cx="79200" cy="79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A9D8113F-F856-4184-A7A8-5255203E8889}"/>
                  </a:ext>
                </a:extLst>
              </p:cNvPr>
              <p:cNvSpPr/>
              <p:nvPr/>
            </p:nvSpPr>
            <p:spPr>
              <a:xfrm>
                <a:off x="877666" y="1670061"/>
                <a:ext cx="72000" cy="72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F4D8FADD-816B-4D16-9557-494D002182FC}"/>
                  </a:ext>
                </a:extLst>
              </p:cNvPr>
              <p:cNvSpPr/>
              <p:nvPr/>
            </p:nvSpPr>
            <p:spPr>
              <a:xfrm>
                <a:off x="881266" y="1496564"/>
                <a:ext cx="64800" cy="6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43D640F1-D895-4A78-86AF-4D9406B48115}"/>
                  </a:ext>
                </a:extLst>
              </p:cNvPr>
              <p:cNvSpPr/>
              <p:nvPr/>
            </p:nvSpPr>
            <p:spPr>
              <a:xfrm>
                <a:off x="884866" y="1330267"/>
                <a:ext cx="57600" cy="57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5E2FE285-64E3-4E5F-922B-AC0B9C3EB70F}"/>
                  </a:ext>
                </a:extLst>
              </p:cNvPr>
              <p:cNvSpPr/>
              <p:nvPr/>
            </p:nvSpPr>
            <p:spPr>
              <a:xfrm>
                <a:off x="888466" y="1171170"/>
                <a:ext cx="50400" cy="50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4" name="타원 153">
                <a:extLst>
                  <a:ext uri="{FF2B5EF4-FFF2-40B4-BE49-F238E27FC236}">
                    <a16:creationId xmlns:a16="http://schemas.microsoft.com/office/drawing/2014/main" id="{F905925F-E8F6-4270-8D6A-DBC5D00B7533}"/>
                  </a:ext>
                </a:extLst>
              </p:cNvPr>
              <p:cNvSpPr/>
              <p:nvPr/>
            </p:nvSpPr>
            <p:spPr>
              <a:xfrm>
                <a:off x="892066" y="1019273"/>
                <a:ext cx="43200" cy="4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5" name="타원 154">
                <a:extLst>
                  <a:ext uri="{FF2B5EF4-FFF2-40B4-BE49-F238E27FC236}">
                    <a16:creationId xmlns:a16="http://schemas.microsoft.com/office/drawing/2014/main" id="{B15C5983-8FDC-449B-888B-85838933F6F5}"/>
                  </a:ext>
                </a:extLst>
              </p:cNvPr>
              <p:cNvSpPr/>
              <p:nvPr/>
            </p:nvSpPr>
            <p:spPr>
              <a:xfrm>
                <a:off x="895666" y="874576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6" name="타원 155">
                <a:extLst>
                  <a:ext uri="{FF2B5EF4-FFF2-40B4-BE49-F238E27FC236}">
                    <a16:creationId xmlns:a16="http://schemas.microsoft.com/office/drawing/2014/main" id="{504E6223-AA45-4596-98DD-9408C8183B29}"/>
                  </a:ext>
                </a:extLst>
              </p:cNvPr>
              <p:cNvSpPr/>
              <p:nvPr/>
            </p:nvSpPr>
            <p:spPr>
              <a:xfrm>
                <a:off x="899266" y="737079"/>
                <a:ext cx="28800" cy="28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7" name="타원 156">
                <a:extLst>
                  <a:ext uri="{FF2B5EF4-FFF2-40B4-BE49-F238E27FC236}">
                    <a16:creationId xmlns:a16="http://schemas.microsoft.com/office/drawing/2014/main" id="{50F58F5E-6B4A-48E3-980D-239D7B3BF8AB}"/>
                  </a:ext>
                </a:extLst>
              </p:cNvPr>
              <p:cNvSpPr/>
              <p:nvPr/>
            </p:nvSpPr>
            <p:spPr>
              <a:xfrm>
                <a:off x="902866" y="606782"/>
                <a:ext cx="21600" cy="21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39EA0CE0-7F40-42DD-B05A-936632F20704}"/>
                </a:ext>
              </a:extLst>
            </p:cNvPr>
            <p:cNvGrpSpPr/>
            <p:nvPr/>
          </p:nvGrpSpPr>
          <p:grpSpPr>
            <a:xfrm flipV="1">
              <a:off x="432632" y="4202231"/>
              <a:ext cx="108000" cy="2146763"/>
              <a:chOff x="859666" y="606782"/>
              <a:chExt cx="108000" cy="2146763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132" name="타원 131">
                <a:extLst>
                  <a:ext uri="{FF2B5EF4-FFF2-40B4-BE49-F238E27FC236}">
                    <a16:creationId xmlns:a16="http://schemas.microsoft.com/office/drawing/2014/main" id="{C8388FB8-0B07-4361-A4B2-934B4A9B80CB}"/>
                  </a:ext>
                </a:extLst>
              </p:cNvPr>
              <p:cNvSpPr/>
              <p:nvPr/>
            </p:nvSpPr>
            <p:spPr>
              <a:xfrm>
                <a:off x="859666" y="264554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타원 132">
                <a:extLst>
                  <a:ext uri="{FF2B5EF4-FFF2-40B4-BE49-F238E27FC236}">
                    <a16:creationId xmlns:a16="http://schemas.microsoft.com/office/drawing/2014/main" id="{85614199-C1E5-4873-BF04-AD133EC9FDD5}"/>
                  </a:ext>
                </a:extLst>
              </p:cNvPr>
              <p:cNvSpPr/>
              <p:nvPr/>
            </p:nvSpPr>
            <p:spPr>
              <a:xfrm>
                <a:off x="863266" y="2436049"/>
                <a:ext cx="100800" cy="100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타원 133">
                <a:extLst>
                  <a:ext uri="{FF2B5EF4-FFF2-40B4-BE49-F238E27FC236}">
                    <a16:creationId xmlns:a16="http://schemas.microsoft.com/office/drawing/2014/main" id="{6B6BF0DE-E8ED-4F57-B638-49ED5157C095}"/>
                  </a:ext>
                </a:extLst>
              </p:cNvPr>
              <p:cNvSpPr/>
              <p:nvPr/>
            </p:nvSpPr>
            <p:spPr>
              <a:xfrm>
                <a:off x="866866" y="2233752"/>
                <a:ext cx="93600" cy="93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7677E13D-E629-4611-AFFF-15A2A6E5B1B3}"/>
                  </a:ext>
                </a:extLst>
              </p:cNvPr>
              <p:cNvSpPr/>
              <p:nvPr/>
            </p:nvSpPr>
            <p:spPr>
              <a:xfrm>
                <a:off x="870466" y="2038655"/>
                <a:ext cx="86400" cy="86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A790915-7061-4D0E-B12F-32E6F80DD5BF}"/>
                  </a:ext>
                </a:extLst>
              </p:cNvPr>
              <p:cNvSpPr/>
              <p:nvPr/>
            </p:nvSpPr>
            <p:spPr>
              <a:xfrm>
                <a:off x="874066" y="1850758"/>
                <a:ext cx="79200" cy="79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4DAD07FB-9AC0-4542-9955-3B0962F4639A}"/>
                  </a:ext>
                </a:extLst>
              </p:cNvPr>
              <p:cNvSpPr/>
              <p:nvPr/>
            </p:nvSpPr>
            <p:spPr>
              <a:xfrm>
                <a:off x="877666" y="1670061"/>
                <a:ext cx="72000" cy="72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FFB09346-61B1-47B8-8316-5C81667256E6}"/>
                  </a:ext>
                </a:extLst>
              </p:cNvPr>
              <p:cNvSpPr/>
              <p:nvPr/>
            </p:nvSpPr>
            <p:spPr>
              <a:xfrm>
                <a:off x="881266" y="1496564"/>
                <a:ext cx="64800" cy="6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9" name="타원 138">
                <a:extLst>
                  <a:ext uri="{FF2B5EF4-FFF2-40B4-BE49-F238E27FC236}">
                    <a16:creationId xmlns:a16="http://schemas.microsoft.com/office/drawing/2014/main" id="{7F6A7560-6061-4EB7-835D-3D70762D496E}"/>
                  </a:ext>
                </a:extLst>
              </p:cNvPr>
              <p:cNvSpPr/>
              <p:nvPr/>
            </p:nvSpPr>
            <p:spPr>
              <a:xfrm>
                <a:off x="884866" y="1330267"/>
                <a:ext cx="57600" cy="57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0" name="타원 139">
                <a:extLst>
                  <a:ext uri="{FF2B5EF4-FFF2-40B4-BE49-F238E27FC236}">
                    <a16:creationId xmlns:a16="http://schemas.microsoft.com/office/drawing/2014/main" id="{F55731EC-0990-44D1-BE90-E7C105304CBC}"/>
                  </a:ext>
                </a:extLst>
              </p:cNvPr>
              <p:cNvSpPr/>
              <p:nvPr/>
            </p:nvSpPr>
            <p:spPr>
              <a:xfrm>
                <a:off x="888466" y="1171170"/>
                <a:ext cx="50400" cy="50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1" name="타원 140">
                <a:extLst>
                  <a:ext uri="{FF2B5EF4-FFF2-40B4-BE49-F238E27FC236}">
                    <a16:creationId xmlns:a16="http://schemas.microsoft.com/office/drawing/2014/main" id="{C55EAA92-1DDE-4C8E-B0C1-D7A4A5AFFB41}"/>
                  </a:ext>
                </a:extLst>
              </p:cNvPr>
              <p:cNvSpPr/>
              <p:nvPr/>
            </p:nvSpPr>
            <p:spPr>
              <a:xfrm>
                <a:off x="892066" y="1019273"/>
                <a:ext cx="43200" cy="4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CC5E7852-5EB3-4760-8A92-8867A1FF7730}"/>
                  </a:ext>
                </a:extLst>
              </p:cNvPr>
              <p:cNvSpPr/>
              <p:nvPr/>
            </p:nvSpPr>
            <p:spPr>
              <a:xfrm>
                <a:off x="895666" y="874576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타원 142">
                <a:extLst>
                  <a:ext uri="{FF2B5EF4-FFF2-40B4-BE49-F238E27FC236}">
                    <a16:creationId xmlns:a16="http://schemas.microsoft.com/office/drawing/2014/main" id="{C2160132-5B69-43C6-BFE4-31602692EA03}"/>
                  </a:ext>
                </a:extLst>
              </p:cNvPr>
              <p:cNvSpPr/>
              <p:nvPr/>
            </p:nvSpPr>
            <p:spPr>
              <a:xfrm>
                <a:off x="899266" y="737079"/>
                <a:ext cx="28800" cy="28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4" name="타원 143">
                <a:extLst>
                  <a:ext uri="{FF2B5EF4-FFF2-40B4-BE49-F238E27FC236}">
                    <a16:creationId xmlns:a16="http://schemas.microsoft.com/office/drawing/2014/main" id="{E32040EB-9B72-4FDD-A741-1A00D792CAA4}"/>
                  </a:ext>
                </a:extLst>
              </p:cNvPr>
              <p:cNvSpPr/>
              <p:nvPr/>
            </p:nvSpPr>
            <p:spPr>
              <a:xfrm>
                <a:off x="902866" y="606782"/>
                <a:ext cx="21600" cy="21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9" name="원호 128">
              <a:extLst>
                <a:ext uri="{FF2B5EF4-FFF2-40B4-BE49-F238E27FC236}">
                  <a16:creationId xmlns:a16="http://schemas.microsoft.com/office/drawing/2014/main" id="{F5E8C6AA-63C4-4F89-9903-4BEB7BD417EE}"/>
                </a:ext>
              </a:extLst>
            </p:cNvPr>
            <p:cNvSpPr/>
            <p:nvPr/>
          </p:nvSpPr>
          <p:spPr>
            <a:xfrm>
              <a:off x="278566" y="3596036"/>
              <a:ext cx="432000" cy="432000"/>
            </a:xfrm>
            <a:prstGeom prst="arc">
              <a:avLst>
                <a:gd name="adj1" fmla="val 16175313"/>
                <a:gd name="adj2" fmla="val 8691935"/>
              </a:avLst>
            </a:prstGeom>
            <a:noFill/>
            <a:ln w="6350">
              <a:solidFill>
                <a:srgbClr val="FFC000"/>
              </a:solidFill>
              <a:tail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defRPr/>
              </a:pPr>
              <a:endParaRPr lang="ko-KR" altLang="en-US" sz="1400" dirty="0">
                <a:solidFill>
                  <a:prstClr val="white"/>
                </a:solidFill>
              </a:endParaRPr>
            </a:p>
          </p:txBody>
        </p:sp>
      </p:grpSp>
      <p:pic>
        <p:nvPicPr>
          <p:cNvPr id="51" name="그림 5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258" y="784144"/>
            <a:ext cx="6347921" cy="623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02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타원 30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p10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모델 설정 및 분석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0" name="원호 49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44" y="1241698"/>
            <a:ext cx="8327715" cy="5711116"/>
          </a:xfrm>
          <a:prstGeom prst="rect">
            <a:avLst/>
          </a:prstGeom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804748" y="2474140"/>
            <a:ext cx="268706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범죄 건수</a:t>
            </a:r>
            <a:r>
              <a:rPr lang="en-US" altLang="ko-KR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?</a:t>
            </a:r>
            <a:endParaRPr lang="en-US" altLang="ko-KR" sz="20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음의 상관 관계</a:t>
            </a:r>
            <a:endParaRPr lang="en-US" altLang="ko-KR" sz="1200" dirty="0" smtClean="0">
              <a:solidFill>
                <a:schemeClr val="bg2">
                  <a:lumMod val="75000"/>
                </a:scheme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CCTV,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가로등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,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경찰관 수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, 1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인 가구 수</a:t>
            </a:r>
            <a:endParaRPr lang="en-US" altLang="ko-KR" sz="1200" dirty="0" smtClean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75000"/>
                </a:scheme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양의 상관 관계</a:t>
            </a:r>
            <a:endParaRPr lang="en-US" altLang="ko-KR" sz="1200" dirty="0" smtClean="0">
              <a:solidFill>
                <a:schemeClr val="bg2">
                  <a:lumMod val="75000"/>
                </a:scheme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주점 수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,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학교 수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,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학생 수 </a:t>
            </a:r>
            <a:endParaRPr lang="ko-KR" altLang="en-US" sz="1200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770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타원 30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p11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모델 설정 및 분석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0" name="원호 49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46682" y="2719143"/>
            <a:ext cx="2687060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err="1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산점도</a:t>
            </a: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endParaRPr lang="en-US" altLang="ko-KR" sz="20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변수 선택</a:t>
            </a:r>
            <a:endParaRPr lang="en-US" altLang="ko-KR" sz="1200" dirty="0" smtClean="0">
              <a:solidFill>
                <a:schemeClr val="bg2">
                  <a:lumMod val="75000"/>
                </a:scheme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CCTV, 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경찰관 수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학교 수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,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학생수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인 가구 수</a:t>
            </a:r>
            <a:endParaRPr lang="ko-KR" altLang="en-US" sz="1200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858" y="1046149"/>
            <a:ext cx="8528488" cy="5023108"/>
          </a:xfrm>
          <a:prstGeom prst="rect">
            <a:avLst/>
          </a:prstGeom>
        </p:spPr>
      </p:pic>
      <p:sp>
        <p:nvSpPr>
          <p:cNvPr id="52" name="직사각형 51"/>
          <p:cNvSpPr/>
          <p:nvPr/>
        </p:nvSpPr>
        <p:spPr>
          <a:xfrm>
            <a:off x="9500307" y="1704370"/>
            <a:ext cx="953409" cy="48277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4585854" y="1695286"/>
            <a:ext cx="1119649" cy="48277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6461674" y="1695284"/>
            <a:ext cx="1119649" cy="48277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10461737" y="1704370"/>
            <a:ext cx="931016" cy="48277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8538877" y="1704370"/>
            <a:ext cx="953409" cy="48277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38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타원 30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p12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모델 설정 및 분석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0" name="원호 49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974534" y="2995835"/>
            <a:ext cx="26870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최종 </a:t>
            </a:r>
            <a:r>
              <a:rPr lang="ko-KR" altLang="en-US" sz="2000" dirty="0" err="1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회귀식</a:t>
            </a:r>
            <a:endParaRPr lang="en-US" altLang="ko-KR" sz="20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범죄건수</a:t>
            </a:r>
            <a:r>
              <a:rPr lang="ko-KR" altLang="en-US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= 77.17*[</a:t>
            </a:r>
            <a:r>
              <a:rPr lang="ko-KR" altLang="en-US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학교 수</a:t>
            </a:r>
            <a:r>
              <a:rPr lang="en-US" altLang="ko-KR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] - 0.04*[CCTV </a:t>
            </a:r>
            <a:r>
              <a:rPr lang="ko-KR" altLang="en-US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개수</a:t>
            </a:r>
            <a:r>
              <a:rPr lang="en-US" altLang="ko-KR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] - 9.4*[</a:t>
            </a:r>
            <a:r>
              <a:rPr lang="ko-KR" altLang="en-US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경찰관 수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]</a:t>
            </a:r>
            <a:endParaRPr lang="ko-KR" altLang="en-US" sz="1200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025" y="1146234"/>
            <a:ext cx="7709296" cy="4807197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6833061" y="781396"/>
            <a:ext cx="2576945" cy="398089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02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타원 30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p13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모델 설정 및 분석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0" name="원호 49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812534" y="3145687"/>
            <a:ext cx="26870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23</a:t>
            </a: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년 범죄 건수 분석</a:t>
            </a:r>
            <a:endParaRPr lang="en-US" altLang="ko-KR" sz="20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약 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9,360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건 예상</a:t>
            </a:r>
            <a:endParaRPr lang="ko-KR" altLang="en-US" sz="1200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857" y="2385112"/>
            <a:ext cx="7709296" cy="2184512"/>
          </a:xfrm>
          <a:prstGeom prst="rect">
            <a:avLst/>
          </a:prstGeom>
        </p:spPr>
      </p:pic>
      <p:sp>
        <p:nvSpPr>
          <p:cNvPr id="60" name="직사각형 59"/>
          <p:cNvSpPr/>
          <p:nvPr/>
        </p:nvSpPr>
        <p:spPr>
          <a:xfrm>
            <a:off x="6841372" y="2018860"/>
            <a:ext cx="2576945" cy="398089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751787" y="4476024"/>
            <a:ext cx="79248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 smtClean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실제값</a:t>
            </a:r>
            <a:r>
              <a:rPr lang="en-US" altLang="ko-KR" sz="1400" dirty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(crime</a:t>
            </a:r>
            <a:r>
              <a:rPr lang="en-US" altLang="ko-KR" sz="1400" dirty="0" smtClean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)	</a:t>
            </a:r>
            <a:r>
              <a:rPr lang="ko-KR" altLang="en-US" sz="1400" dirty="0" err="1" smtClean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예측값</a:t>
            </a:r>
            <a:r>
              <a:rPr lang="en-US" altLang="ko-KR" sz="1400" dirty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(</a:t>
            </a:r>
            <a:r>
              <a:rPr lang="en-US" altLang="ko-KR" sz="1400" dirty="0" err="1" smtClean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pred</a:t>
            </a:r>
            <a:r>
              <a:rPr lang="en-US" altLang="ko-KR" sz="1400" dirty="0" smtClean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)	95</a:t>
            </a:r>
            <a:r>
              <a:rPr lang="en-US" altLang="ko-KR" sz="1400" dirty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% </a:t>
            </a:r>
            <a:r>
              <a:rPr lang="ko-KR" altLang="en-US" sz="1400" dirty="0" err="1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신뢰하한</a:t>
            </a:r>
            <a:r>
              <a:rPr lang="en-US" altLang="ko-KR" sz="1400" dirty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(</a:t>
            </a:r>
            <a:r>
              <a:rPr lang="en-US" altLang="ko-KR" sz="1400" dirty="0" err="1" smtClean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lwr</a:t>
            </a:r>
            <a:r>
              <a:rPr lang="en-US" altLang="ko-KR" sz="1400" dirty="0" smtClean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)	95</a:t>
            </a:r>
            <a:r>
              <a:rPr lang="en-US" altLang="ko-KR" sz="1400" dirty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% </a:t>
            </a:r>
            <a:r>
              <a:rPr lang="ko-KR" altLang="en-US" sz="1400" dirty="0" err="1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신뢰상한</a:t>
            </a:r>
            <a:r>
              <a:rPr lang="en-US" altLang="ko-KR" sz="1400" dirty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(</a:t>
            </a:r>
            <a:r>
              <a:rPr lang="en-US" altLang="ko-KR" sz="1400" dirty="0" err="1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upr</a:t>
            </a:r>
            <a:r>
              <a:rPr lang="en-US" altLang="ko-KR" sz="1400" dirty="0">
                <a:solidFill>
                  <a:schemeClr val="bg1"/>
                </a:solidFill>
                <a:latin typeface="LINE Seed Sans KR Thin" panose="020B0603020203020204" pitchFamily="50" charset="-127"/>
                <a:ea typeface="LINE Seed Sans KR Thin" panose="020B0603020203020204" pitchFamily="50" charset="-127"/>
                <a:cs typeface="LINE Seed Sans KR Thin" panose="020B0603020203020204" pitchFamily="50" charset="-127"/>
              </a:rPr>
              <a:t>)</a:t>
            </a:r>
            <a:endParaRPr lang="en-US" altLang="ko-KR" sz="1400" dirty="0">
              <a:solidFill>
                <a:schemeClr val="bg1"/>
              </a:solidFill>
              <a:latin typeface="LINE Seed Sans KR Thin" panose="020B0603020203020204" pitchFamily="50" charset="-127"/>
              <a:ea typeface="LINE Seed Sans KR Thin" panose="020B0603020203020204" pitchFamily="50" charset="-127"/>
              <a:cs typeface="LINE Seed Sans KR Thin" panose="020B06030202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76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결과 도출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타원 50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5960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p14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BB5961CA-A0E5-44B9-AA01-6F95C96DE17F}"/>
              </a:ext>
            </a:extLst>
          </p:cNvPr>
          <p:cNvGrpSpPr/>
          <p:nvPr/>
        </p:nvGrpSpPr>
        <p:grpSpPr>
          <a:xfrm>
            <a:off x="440566" y="1267182"/>
            <a:ext cx="108000" cy="2146763"/>
            <a:chOff x="859666" y="606782"/>
            <a:chExt cx="108000" cy="2146763"/>
          </a:xfrm>
          <a:solidFill>
            <a:srgbClr val="FFC000"/>
          </a:solidFill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06069490-6D53-4956-8D8C-709ACCDB11D1}"/>
                </a:ext>
              </a:extLst>
            </p:cNvPr>
            <p:cNvSpPr/>
            <p:nvPr/>
          </p:nvSpPr>
          <p:spPr>
            <a:xfrm>
              <a:off x="859666" y="2645545"/>
              <a:ext cx="108000" cy="10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ABB59D4C-E1CD-41FA-996C-B69C86D3AE66}"/>
                </a:ext>
              </a:extLst>
            </p:cNvPr>
            <p:cNvSpPr/>
            <p:nvPr/>
          </p:nvSpPr>
          <p:spPr>
            <a:xfrm>
              <a:off x="863266" y="2436049"/>
              <a:ext cx="100800" cy="100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D10D7C24-F7D2-4E06-9CE2-3AAD4FA4A40E}"/>
                </a:ext>
              </a:extLst>
            </p:cNvPr>
            <p:cNvSpPr/>
            <p:nvPr/>
          </p:nvSpPr>
          <p:spPr>
            <a:xfrm>
              <a:off x="866866" y="2233752"/>
              <a:ext cx="93600" cy="93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D71FFEB8-5D2B-4393-90F7-3B12D434F529}"/>
                </a:ext>
              </a:extLst>
            </p:cNvPr>
            <p:cNvSpPr/>
            <p:nvPr/>
          </p:nvSpPr>
          <p:spPr>
            <a:xfrm>
              <a:off x="870466" y="2038655"/>
              <a:ext cx="86400" cy="86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FB54434-F32B-44C1-A271-603D69F3FA0A}"/>
                </a:ext>
              </a:extLst>
            </p:cNvPr>
            <p:cNvSpPr/>
            <p:nvPr/>
          </p:nvSpPr>
          <p:spPr>
            <a:xfrm>
              <a:off x="874066" y="1850758"/>
              <a:ext cx="79200" cy="79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A9D8113F-F856-4184-A7A8-5255203E8889}"/>
                </a:ext>
              </a:extLst>
            </p:cNvPr>
            <p:cNvSpPr/>
            <p:nvPr/>
          </p:nvSpPr>
          <p:spPr>
            <a:xfrm>
              <a:off x="877666" y="167006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F4D8FADD-816B-4D16-9557-494D002182FC}"/>
                </a:ext>
              </a:extLst>
            </p:cNvPr>
            <p:cNvSpPr/>
            <p:nvPr/>
          </p:nvSpPr>
          <p:spPr>
            <a:xfrm>
              <a:off x="881266" y="1496564"/>
              <a:ext cx="64800" cy="6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43D640F1-D895-4A78-86AF-4D9406B48115}"/>
                </a:ext>
              </a:extLst>
            </p:cNvPr>
            <p:cNvSpPr/>
            <p:nvPr/>
          </p:nvSpPr>
          <p:spPr>
            <a:xfrm>
              <a:off x="884866" y="1330267"/>
              <a:ext cx="57600" cy="57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5E2FE285-64E3-4E5F-922B-AC0B9C3EB70F}"/>
                </a:ext>
              </a:extLst>
            </p:cNvPr>
            <p:cNvSpPr/>
            <p:nvPr/>
          </p:nvSpPr>
          <p:spPr>
            <a:xfrm>
              <a:off x="888466" y="1171170"/>
              <a:ext cx="50400" cy="5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F905925F-E8F6-4270-8D6A-DBC5D00B7533}"/>
                </a:ext>
              </a:extLst>
            </p:cNvPr>
            <p:cNvSpPr/>
            <p:nvPr/>
          </p:nvSpPr>
          <p:spPr>
            <a:xfrm>
              <a:off x="892066" y="1019273"/>
              <a:ext cx="43200" cy="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B15C5983-8FDC-449B-888B-85838933F6F5}"/>
                </a:ext>
              </a:extLst>
            </p:cNvPr>
            <p:cNvSpPr/>
            <p:nvPr/>
          </p:nvSpPr>
          <p:spPr>
            <a:xfrm>
              <a:off x="895666" y="874576"/>
              <a:ext cx="36000" cy="3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504E6223-AA45-4596-98DD-9408C8183B29}"/>
                </a:ext>
              </a:extLst>
            </p:cNvPr>
            <p:cNvSpPr/>
            <p:nvPr/>
          </p:nvSpPr>
          <p:spPr>
            <a:xfrm>
              <a:off x="899266" y="737079"/>
              <a:ext cx="28800" cy="28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0F58F5E-6B4A-48E3-980D-239D7B3BF8AB}"/>
                </a:ext>
              </a:extLst>
            </p:cNvPr>
            <p:cNvSpPr/>
            <p:nvPr/>
          </p:nvSpPr>
          <p:spPr>
            <a:xfrm>
              <a:off x="902866" y="606782"/>
              <a:ext cx="21600" cy="2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39EA0CE0-7F40-42DD-B05A-936632F20704}"/>
              </a:ext>
            </a:extLst>
          </p:cNvPr>
          <p:cNvGrpSpPr/>
          <p:nvPr/>
        </p:nvGrpSpPr>
        <p:grpSpPr>
          <a:xfrm flipV="1">
            <a:off x="432632" y="4202231"/>
            <a:ext cx="108000" cy="2146763"/>
            <a:chOff x="859666" y="606782"/>
            <a:chExt cx="108000" cy="2146763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C8388FB8-0B07-4361-A4B2-934B4A9B80CB}"/>
                </a:ext>
              </a:extLst>
            </p:cNvPr>
            <p:cNvSpPr/>
            <p:nvPr/>
          </p:nvSpPr>
          <p:spPr>
            <a:xfrm>
              <a:off x="859666" y="2645545"/>
              <a:ext cx="108000" cy="10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85614199-C1E5-4873-BF04-AD133EC9FDD5}"/>
                </a:ext>
              </a:extLst>
            </p:cNvPr>
            <p:cNvSpPr/>
            <p:nvPr/>
          </p:nvSpPr>
          <p:spPr>
            <a:xfrm>
              <a:off x="863266" y="2436049"/>
              <a:ext cx="100800" cy="100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6B6BF0DE-E8ED-4F57-B638-49ED5157C095}"/>
                </a:ext>
              </a:extLst>
            </p:cNvPr>
            <p:cNvSpPr/>
            <p:nvPr/>
          </p:nvSpPr>
          <p:spPr>
            <a:xfrm>
              <a:off x="866866" y="2233752"/>
              <a:ext cx="93600" cy="93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7677E13D-E629-4611-AFFF-15A2A6E5B1B3}"/>
                </a:ext>
              </a:extLst>
            </p:cNvPr>
            <p:cNvSpPr/>
            <p:nvPr/>
          </p:nvSpPr>
          <p:spPr>
            <a:xfrm>
              <a:off x="870466" y="2038655"/>
              <a:ext cx="86400" cy="86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6A790915-7061-4D0E-B12F-32E6F80DD5BF}"/>
                </a:ext>
              </a:extLst>
            </p:cNvPr>
            <p:cNvSpPr/>
            <p:nvPr/>
          </p:nvSpPr>
          <p:spPr>
            <a:xfrm>
              <a:off x="874066" y="1850758"/>
              <a:ext cx="79200" cy="79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4DAD07FB-9AC0-4542-9955-3B0962F4639A}"/>
                </a:ext>
              </a:extLst>
            </p:cNvPr>
            <p:cNvSpPr/>
            <p:nvPr/>
          </p:nvSpPr>
          <p:spPr>
            <a:xfrm>
              <a:off x="877666" y="167006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FFB09346-61B1-47B8-8316-5C81667256E6}"/>
                </a:ext>
              </a:extLst>
            </p:cNvPr>
            <p:cNvSpPr/>
            <p:nvPr/>
          </p:nvSpPr>
          <p:spPr>
            <a:xfrm>
              <a:off x="881266" y="1496564"/>
              <a:ext cx="64800" cy="6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7F6A7560-6061-4EB7-835D-3D70762D496E}"/>
                </a:ext>
              </a:extLst>
            </p:cNvPr>
            <p:cNvSpPr/>
            <p:nvPr/>
          </p:nvSpPr>
          <p:spPr>
            <a:xfrm>
              <a:off x="884866" y="1330267"/>
              <a:ext cx="57600" cy="57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F55731EC-0990-44D1-BE90-E7C105304CBC}"/>
                </a:ext>
              </a:extLst>
            </p:cNvPr>
            <p:cNvSpPr/>
            <p:nvPr/>
          </p:nvSpPr>
          <p:spPr>
            <a:xfrm>
              <a:off x="888466" y="1171170"/>
              <a:ext cx="50400" cy="5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C55EAA92-1DDE-4C8E-B0C1-D7A4A5AFFB41}"/>
                </a:ext>
              </a:extLst>
            </p:cNvPr>
            <p:cNvSpPr/>
            <p:nvPr/>
          </p:nvSpPr>
          <p:spPr>
            <a:xfrm>
              <a:off x="892066" y="1019273"/>
              <a:ext cx="43200" cy="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CC5E7852-5EB3-4760-8A92-8867A1FF7730}"/>
                </a:ext>
              </a:extLst>
            </p:cNvPr>
            <p:cNvSpPr/>
            <p:nvPr/>
          </p:nvSpPr>
          <p:spPr>
            <a:xfrm>
              <a:off x="895666" y="874576"/>
              <a:ext cx="36000" cy="3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C2160132-5B69-43C6-BFE4-31602692EA03}"/>
                </a:ext>
              </a:extLst>
            </p:cNvPr>
            <p:cNvSpPr/>
            <p:nvPr/>
          </p:nvSpPr>
          <p:spPr>
            <a:xfrm>
              <a:off x="899266" y="737079"/>
              <a:ext cx="28800" cy="28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E32040EB-9B72-4FDD-A741-1A00D792CAA4}"/>
                </a:ext>
              </a:extLst>
            </p:cNvPr>
            <p:cNvSpPr/>
            <p:nvPr/>
          </p:nvSpPr>
          <p:spPr>
            <a:xfrm>
              <a:off x="902866" y="606782"/>
              <a:ext cx="21600" cy="2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0" name="원호 79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5960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BDA2863A-FD21-4EBC-B245-6C13DC54E49C}"/>
              </a:ext>
            </a:extLst>
          </p:cNvPr>
          <p:cNvSpPr/>
          <p:nvPr/>
        </p:nvSpPr>
        <p:spPr>
          <a:xfrm>
            <a:off x="7072894" y="1648125"/>
            <a:ext cx="1692000" cy="1692000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2" name="현 91">
            <a:extLst>
              <a:ext uri="{FF2B5EF4-FFF2-40B4-BE49-F238E27FC236}">
                <a16:creationId xmlns:a16="http://schemas.microsoft.com/office/drawing/2014/main" id="{EBBAE485-8D65-49F9-983B-7FEE7F93C652}"/>
              </a:ext>
            </a:extLst>
          </p:cNvPr>
          <p:cNvSpPr/>
          <p:nvPr/>
        </p:nvSpPr>
        <p:spPr>
          <a:xfrm>
            <a:off x="7198894" y="1774125"/>
            <a:ext cx="1440000" cy="1440000"/>
          </a:xfrm>
          <a:prstGeom prst="chord">
            <a:avLst>
              <a:gd name="adj1" fmla="val 20570837"/>
              <a:gd name="adj2" fmla="val 1180263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93" name="표 92">
            <a:extLst>
              <a:ext uri="{FF2B5EF4-FFF2-40B4-BE49-F238E27FC236}">
                <a16:creationId xmlns:a16="http://schemas.microsoft.com/office/drawing/2014/main" id="{4E431044-19F8-4AA5-ACFA-FF89D3A032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491892"/>
              </p:ext>
            </p:extLst>
          </p:nvPr>
        </p:nvGraphicFramePr>
        <p:xfrm>
          <a:off x="6044473" y="1622866"/>
          <a:ext cx="280629" cy="18242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717">
                  <a:extLst>
                    <a:ext uri="{9D8B030D-6E8A-4147-A177-3AD203B41FA5}">
                      <a16:colId xmlns:a16="http://schemas.microsoft.com/office/drawing/2014/main" val="4006527326"/>
                    </a:ext>
                  </a:extLst>
                </a:gridCol>
                <a:gridCol w="185912">
                  <a:extLst>
                    <a:ext uri="{9D8B030D-6E8A-4147-A177-3AD203B41FA5}">
                      <a16:colId xmlns:a16="http://schemas.microsoft.com/office/drawing/2014/main" val="1992264788"/>
                    </a:ext>
                  </a:extLst>
                </a:gridCol>
              </a:tblGrid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100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6318072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90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5247724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80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3685755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70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778277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60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0902230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50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905351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40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7614450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7106361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2800081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3456493"/>
                  </a:ext>
                </a:extLst>
              </a:tr>
              <a:tr h="165845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500" b="0" dirty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ko-KR" altLang="en-US" sz="5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5393479"/>
                  </a:ext>
                </a:extLst>
              </a:tr>
            </a:tbl>
          </a:graphicData>
        </a:graphic>
      </p:graphicFrame>
      <p:sp>
        <p:nvSpPr>
          <p:cNvPr id="94" name="직사각형 93">
            <a:extLst>
              <a:ext uri="{FF2B5EF4-FFF2-40B4-BE49-F238E27FC236}">
                <a16:creationId xmlns:a16="http://schemas.microsoft.com/office/drawing/2014/main" id="{62EB809E-2EA3-4B50-8974-F3DA9E251527}"/>
              </a:ext>
            </a:extLst>
          </p:cNvPr>
          <p:cNvSpPr/>
          <p:nvPr/>
        </p:nvSpPr>
        <p:spPr>
          <a:xfrm>
            <a:off x="7198894" y="2402343"/>
            <a:ext cx="14657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prstClr val="white"/>
                </a:solidFill>
              </a:rPr>
              <a:t>9.4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656105" y="3576101"/>
            <a:ext cx="26870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최종 </a:t>
            </a:r>
            <a:r>
              <a:rPr lang="ko-KR" altLang="en-US" sz="2000" dirty="0" err="1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회귀식</a:t>
            </a:r>
            <a:endParaRPr lang="en-US" altLang="ko-KR" sz="20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범죄건수</a:t>
            </a:r>
            <a:r>
              <a:rPr lang="ko-KR" altLang="en-US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= 77.17*[</a:t>
            </a:r>
            <a:r>
              <a:rPr lang="ko-KR" altLang="en-US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학교 수</a:t>
            </a:r>
            <a:r>
              <a:rPr lang="en-US" altLang="ko-KR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] - 0.04*[CCTV </a:t>
            </a:r>
            <a:r>
              <a:rPr lang="ko-KR" altLang="en-US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개수</a:t>
            </a:r>
            <a:r>
              <a:rPr lang="en-US" altLang="ko-KR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] - 9.4*[</a:t>
            </a:r>
            <a:r>
              <a:rPr lang="ko-KR" altLang="en-US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경찰관 수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]</a:t>
            </a:r>
            <a:endParaRPr lang="ko-KR" altLang="en-US" sz="1200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BDA2863A-FD21-4EBC-B245-6C13DC54E49C}"/>
              </a:ext>
            </a:extLst>
          </p:cNvPr>
          <p:cNvSpPr/>
          <p:nvPr/>
        </p:nvSpPr>
        <p:spPr>
          <a:xfrm>
            <a:off x="3258228" y="1648125"/>
            <a:ext cx="1692000" cy="1692000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62EB809E-2EA3-4B50-8974-F3DA9E251527}"/>
              </a:ext>
            </a:extLst>
          </p:cNvPr>
          <p:cNvSpPr/>
          <p:nvPr/>
        </p:nvSpPr>
        <p:spPr>
          <a:xfrm>
            <a:off x="3371363" y="2068818"/>
            <a:ext cx="1465729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인구 </a:t>
            </a:r>
            <a:r>
              <a:rPr lang="en-US" altLang="ko-KR" sz="14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10000</a:t>
            </a:r>
            <a:r>
              <a:rPr lang="ko-KR" altLang="en-US" sz="14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명 당 </a:t>
            </a:r>
            <a:r>
              <a:rPr lang="en-US" altLang="ko-KR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KR Regular" panose="020B0603020203020204" pitchFamily="50" charset="-127"/>
              </a:rPr>
              <a:t>15.8</a:t>
            </a:r>
            <a:r>
              <a:rPr lang="ko-KR" altLang="en-US" sz="32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KR Regular" panose="020B0603020203020204" pitchFamily="50" charset="-127"/>
              </a:rPr>
              <a:t>명</a:t>
            </a:r>
            <a:endParaRPr lang="ko-KR" altLang="en-US" sz="3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LINE Seed Sans KR Regular" panose="020B0603020203020204" pitchFamily="50" charset="-127"/>
            </a:endParaRPr>
          </a:p>
        </p:txBody>
      </p:sp>
      <p:sp>
        <p:nvSpPr>
          <p:cNvPr id="101" name="현 100">
            <a:extLst>
              <a:ext uri="{FF2B5EF4-FFF2-40B4-BE49-F238E27FC236}">
                <a16:creationId xmlns:a16="http://schemas.microsoft.com/office/drawing/2014/main" id="{EBBAE485-8D65-49F9-983B-7FEE7F93C652}"/>
              </a:ext>
            </a:extLst>
          </p:cNvPr>
          <p:cNvSpPr/>
          <p:nvPr/>
        </p:nvSpPr>
        <p:spPr>
          <a:xfrm>
            <a:off x="3515693" y="2451147"/>
            <a:ext cx="1222562" cy="762978"/>
          </a:xfrm>
          <a:prstGeom prst="chord">
            <a:avLst>
              <a:gd name="adj1" fmla="val 515873"/>
              <a:gd name="adj2" fmla="val 102534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2616924" y="3535681"/>
            <a:ext cx="28700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수원시 경찰관 수</a:t>
            </a:r>
            <a:endParaRPr lang="en-US" altLang="ko-KR" sz="20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21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년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기준 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1,920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명</a:t>
            </a:r>
            <a:endParaRPr lang="en-US" altLang="ko-KR" sz="1200" dirty="0" smtClean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06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타원 106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p15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취약지역 문제점 개선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>
                <a:solidFill>
                  <a:prstClr val="white">
                    <a:lumMod val="75000"/>
                  </a:prstClr>
                </a:solidFill>
              </a:rPr>
              <a:t>name in </a:t>
            </a:r>
            <a:r>
              <a:rPr lang="en-US" altLang="ko-KR" sz="900" kern="0" dirty="0" err="1">
                <a:solidFill>
                  <a:prstClr val="white">
                    <a:lumMod val="75000"/>
                  </a:prstClr>
                </a:solidFill>
              </a:rPr>
              <a:t>eng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42" name="원호 141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236" y="929194"/>
            <a:ext cx="6786033" cy="555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718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타원 30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p16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10566" y="221267"/>
            <a:ext cx="81504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문제점 </a:t>
            </a: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0" name="원호 49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44966" y="2815242"/>
            <a:ext cx="341811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문제점 </a:t>
            </a:r>
            <a:r>
              <a:rPr lang="en-US" altLang="ko-KR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수원시의 비교 대상이 종속변수인 구가 되어버림</a:t>
            </a:r>
            <a:endParaRPr lang="en-US" altLang="ko-KR" sz="1200" dirty="0" smtClean="0">
              <a:solidFill>
                <a:schemeClr val="bg2">
                  <a:lumMod val="75000"/>
                </a:scheme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등분산성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오류</a:t>
            </a:r>
            <a:endParaRPr lang="en-US" altLang="ko-KR" sz="1200" dirty="0" smtClean="0">
              <a:solidFill>
                <a:schemeClr val="bg2">
                  <a:lumMod val="75000"/>
                </a:scheme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비교 대상을 다른 </a:t>
            </a:r>
            <a:r>
              <a:rPr lang="ko-KR" altLang="en-US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인구가 비슷한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대도시로 해야 함</a:t>
            </a:r>
            <a:endParaRPr lang="ko-KR" altLang="en-US" sz="1200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00787" y="1204860"/>
            <a:ext cx="341811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문제점 </a:t>
            </a:r>
            <a:r>
              <a:rPr lang="en-US" altLang="ko-KR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‘</a:t>
            </a:r>
            <a:r>
              <a:rPr lang="ko-KR" altLang="en-US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구</a:t>
            </a:r>
            <a:r>
              <a:rPr lang="en-US" altLang="ko-KR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’</a:t>
            </a:r>
            <a:r>
              <a:rPr lang="ko-KR" altLang="en-US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별로 </a:t>
            </a:r>
            <a:r>
              <a:rPr lang="ko-KR" altLang="en-US" sz="1200" dirty="0" err="1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범죄율이</a:t>
            </a:r>
            <a:r>
              <a:rPr lang="ko-KR" altLang="en-US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상이함</a:t>
            </a:r>
            <a:endParaRPr lang="en-US" altLang="ko-KR" sz="1200" dirty="0" smtClean="0">
              <a:solidFill>
                <a:schemeClr val="bg2">
                  <a:lumMod val="75000"/>
                </a:scheme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수집 변수들 외에도 다른 변수가 있을 것이라 추측</a:t>
            </a:r>
            <a:endParaRPr lang="en-US" altLang="ko-KR" sz="1200" dirty="0" smtClean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논문 검색</a:t>
            </a:r>
            <a:r>
              <a:rPr lang="en-US" altLang="ko-KR" sz="1200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: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집값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, 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소득이 나옴</a:t>
            </a:r>
            <a:r>
              <a:rPr lang="en-US" altLang="ko-KR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</a:t>
            </a:r>
            <a:endParaRPr lang="ko-KR" altLang="en-US" sz="1200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6327" y="1216216"/>
            <a:ext cx="7975691" cy="4583046"/>
          </a:xfrm>
          <a:prstGeom prst="rect">
            <a:avLst/>
          </a:prstGeom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22632" y="4528883"/>
            <a:ext cx="341811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문제점 </a:t>
            </a:r>
            <a:r>
              <a:rPr lang="en-US" altLang="ko-KR" sz="2000" dirty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</a:t>
            </a:r>
            <a:endParaRPr lang="en-US" altLang="ko-KR" sz="20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변수 간 가중치 </a:t>
            </a:r>
            <a:r>
              <a:rPr lang="ko-KR" altLang="en-US" sz="1200" dirty="0" err="1" smtClean="0">
                <a:solidFill>
                  <a:schemeClr val="bg2">
                    <a:lumMod val="75000"/>
                  </a:scheme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미설정</a:t>
            </a:r>
            <a:endParaRPr lang="en-US" altLang="ko-KR" sz="1200" dirty="0" smtClean="0">
              <a:solidFill>
                <a:schemeClr val="bg2">
                  <a:lumMod val="75000"/>
                </a:scheme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행정안전부</a:t>
            </a: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데이터와 다름</a:t>
            </a:r>
            <a:endParaRPr lang="en-US" altLang="ko-KR" sz="1200" dirty="0" smtClean="0">
              <a:solidFill>
                <a:schemeClr val="bg2">
                  <a:lumMod val="75000"/>
                </a:scheme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222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BB5961CA-A0E5-44B9-AA01-6F95C96DE17F}"/>
              </a:ext>
            </a:extLst>
          </p:cNvPr>
          <p:cNvGrpSpPr/>
          <p:nvPr/>
        </p:nvGrpSpPr>
        <p:grpSpPr>
          <a:xfrm rot="10800000">
            <a:off x="6042047" y="4175751"/>
            <a:ext cx="72397" cy="1439072"/>
            <a:chOff x="859666" y="606782"/>
            <a:chExt cx="108000" cy="2146763"/>
          </a:xfrm>
          <a:solidFill>
            <a:srgbClr val="FFC000"/>
          </a:solidFill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6069490-6D53-4956-8D8C-709ACCDB11D1}"/>
                </a:ext>
              </a:extLst>
            </p:cNvPr>
            <p:cNvSpPr/>
            <p:nvPr/>
          </p:nvSpPr>
          <p:spPr>
            <a:xfrm>
              <a:off x="859666" y="2645545"/>
              <a:ext cx="108000" cy="10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BB59D4C-E1CD-41FA-996C-B69C86D3AE66}"/>
                </a:ext>
              </a:extLst>
            </p:cNvPr>
            <p:cNvSpPr/>
            <p:nvPr/>
          </p:nvSpPr>
          <p:spPr>
            <a:xfrm>
              <a:off x="863266" y="2436049"/>
              <a:ext cx="100800" cy="100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D10D7C24-F7D2-4E06-9CE2-3AAD4FA4A40E}"/>
                </a:ext>
              </a:extLst>
            </p:cNvPr>
            <p:cNvSpPr/>
            <p:nvPr/>
          </p:nvSpPr>
          <p:spPr>
            <a:xfrm>
              <a:off x="866866" y="2233752"/>
              <a:ext cx="93600" cy="93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71FFEB8-5D2B-4393-90F7-3B12D434F529}"/>
                </a:ext>
              </a:extLst>
            </p:cNvPr>
            <p:cNvSpPr/>
            <p:nvPr/>
          </p:nvSpPr>
          <p:spPr>
            <a:xfrm>
              <a:off x="870466" y="2038655"/>
              <a:ext cx="86400" cy="86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FB54434-F32B-44C1-A271-603D69F3FA0A}"/>
                </a:ext>
              </a:extLst>
            </p:cNvPr>
            <p:cNvSpPr/>
            <p:nvPr/>
          </p:nvSpPr>
          <p:spPr>
            <a:xfrm>
              <a:off x="874066" y="1850758"/>
              <a:ext cx="79200" cy="79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A9D8113F-F856-4184-A7A8-5255203E8889}"/>
                </a:ext>
              </a:extLst>
            </p:cNvPr>
            <p:cNvSpPr/>
            <p:nvPr/>
          </p:nvSpPr>
          <p:spPr>
            <a:xfrm>
              <a:off x="877666" y="167006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F4D8FADD-816B-4D16-9557-494D002182FC}"/>
                </a:ext>
              </a:extLst>
            </p:cNvPr>
            <p:cNvSpPr/>
            <p:nvPr/>
          </p:nvSpPr>
          <p:spPr>
            <a:xfrm>
              <a:off x="881266" y="1496564"/>
              <a:ext cx="64800" cy="6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43D640F1-D895-4A78-86AF-4D9406B48115}"/>
                </a:ext>
              </a:extLst>
            </p:cNvPr>
            <p:cNvSpPr/>
            <p:nvPr/>
          </p:nvSpPr>
          <p:spPr>
            <a:xfrm>
              <a:off x="884866" y="1330267"/>
              <a:ext cx="57600" cy="57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E2FE285-64E3-4E5F-922B-AC0B9C3EB70F}"/>
                </a:ext>
              </a:extLst>
            </p:cNvPr>
            <p:cNvSpPr/>
            <p:nvPr/>
          </p:nvSpPr>
          <p:spPr>
            <a:xfrm>
              <a:off x="888466" y="1171170"/>
              <a:ext cx="50400" cy="5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905925F-E8F6-4270-8D6A-DBC5D00B7533}"/>
                </a:ext>
              </a:extLst>
            </p:cNvPr>
            <p:cNvSpPr/>
            <p:nvPr/>
          </p:nvSpPr>
          <p:spPr>
            <a:xfrm>
              <a:off x="892066" y="1019273"/>
              <a:ext cx="43200" cy="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15C5983-8FDC-449B-888B-85838933F6F5}"/>
                </a:ext>
              </a:extLst>
            </p:cNvPr>
            <p:cNvSpPr/>
            <p:nvPr/>
          </p:nvSpPr>
          <p:spPr>
            <a:xfrm>
              <a:off x="895666" y="874576"/>
              <a:ext cx="36000" cy="3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04E6223-AA45-4596-98DD-9408C8183B29}"/>
                </a:ext>
              </a:extLst>
            </p:cNvPr>
            <p:cNvSpPr/>
            <p:nvPr/>
          </p:nvSpPr>
          <p:spPr>
            <a:xfrm>
              <a:off x="899266" y="737079"/>
              <a:ext cx="28800" cy="28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50F58F5E-6B4A-48E3-980D-239D7B3BF8AB}"/>
                </a:ext>
              </a:extLst>
            </p:cNvPr>
            <p:cNvSpPr/>
            <p:nvPr/>
          </p:nvSpPr>
          <p:spPr>
            <a:xfrm>
              <a:off x="902866" y="606782"/>
              <a:ext cx="21600" cy="2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" name="TextBox 7">
            <a:extLst>
              <a:ext uri="{FF2B5EF4-FFF2-40B4-BE49-F238E27FC236}">
                <a16:creationId xmlns:a16="http://schemas.microsoft.com/office/drawing/2014/main" id="{2A07209A-08D3-8EF9-2EF7-64D9B5ACD7A9}"/>
              </a:ext>
            </a:extLst>
          </p:cNvPr>
          <p:cNvSpPr txBox="1"/>
          <p:nvPr/>
        </p:nvSpPr>
        <p:spPr>
          <a:xfrm>
            <a:off x="3190387" y="2199733"/>
            <a:ext cx="5775713" cy="1394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499"/>
              </a:lnSpc>
            </a:pPr>
            <a:r>
              <a:rPr lang="en-US" altLang="ko-KR" sz="6600" spc="-399" dirty="0" smtClean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Q&amp;A</a:t>
            </a:r>
            <a:endParaRPr lang="en-US" altLang="ko-KR" sz="4500" spc="-399" dirty="0">
              <a:solidFill>
                <a:schemeClr val="bg1"/>
              </a:solidFill>
              <a:latin typeface="LINE Seed Sans KR Bold" panose="020B0603020203020204" pitchFamily="50" charset="-127"/>
              <a:ea typeface="LINE Seed Sans KR Bold" panose="020B0603020203020204" pitchFamily="50" charset="-127"/>
              <a:cs typeface="LINE Seed Sans KR Bold" panose="020B0603020203020204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753" y="5965186"/>
            <a:ext cx="2496709" cy="70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5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타원 106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p18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데이터 출처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>
                <a:solidFill>
                  <a:prstClr val="white">
                    <a:lumMod val="75000"/>
                  </a:prstClr>
                </a:solidFill>
              </a:rPr>
              <a:t>name in </a:t>
            </a:r>
            <a:r>
              <a:rPr lang="en-US" altLang="ko-KR" sz="900" kern="0" dirty="0" err="1">
                <a:solidFill>
                  <a:prstClr val="white">
                    <a:lumMod val="75000"/>
                  </a:prstClr>
                </a:solidFill>
              </a:rPr>
              <a:t>eng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42" name="원호 141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5284168"/>
              </p:ext>
            </p:extLst>
          </p:nvPr>
        </p:nvGraphicFramePr>
        <p:xfrm>
          <a:off x="930443" y="1002487"/>
          <a:ext cx="10684042" cy="3501839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684042">
                  <a:extLst>
                    <a:ext uri="{9D8B030D-6E8A-4147-A177-3AD203B41FA5}">
                      <a16:colId xmlns:a16="http://schemas.microsoft.com/office/drawing/2014/main" val="3756598777"/>
                    </a:ext>
                  </a:extLst>
                </a:gridCol>
              </a:tblGrid>
              <a:tr h="3928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  <a:cs typeface="LINE Seed Sans KR Regular" panose="020B0603020203020204" pitchFamily="50" charset="-127"/>
                        </a:rPr>
                        <a:t>수집한 데이터 출처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566122"/>
                  </a:ext>
                </a:extLst>
              </a:tr>
              <a:tr h="186617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경찰청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hlinkClick r:id="rId2"/>
                        </a:rPr>
                        <a:t>https://www.police.go.kr/index.do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</a:rPr>
                        <a:t>수원남부경찰서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hlinkClick r:id="rId3"/>
                        </a:rPr>
                        <a:t>https://www.ggpolice.go.kr/swnb/index.do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</a:rPr>
                        <a:t>수원중부경찰서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hlinkClick r:id="rId4"/>
                        </a:rPr>
                        <a:t>https://www.ggpolice.go.kr/swjb/index.do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</a:rPr>
                        <a:t>수원서부경찰서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hlinkClick r:id="rId5"/>
                        </a:rPr>
                        <a:t>https://www.ggpolice.go.kr/swsb/index.do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통계청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hlinkClick r:id="rId6"/>
                        </a:rPr>
                        <a:t>https://kostat.go.kr/ansk/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통계지리정보서비스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hlinkClick r:id="rId7"/>
                        </a:rPr>
                        <a:t>https://sgis.kostat.go.kr/view/index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국가통계포털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hlinkClick r:id="rId8"/>
                        </a:rPr>
                        <a:t>https://kosis.kr/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수원시 빅데이터포털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hlinkClick r:id="rId9"/>
                        </a:rPr>
                        <a:t>https://data.suwon.go.kr/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공공데이터포털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hlinkClick r:id="rId10"/>
                        </a:rPr>
                        <a:t>https://www.data.go.kr/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교육통계서비스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hlinkClick r:id="rId11"/>
                        </a:rPr>
                        <a:t>https://kess.kedi.re.kr/index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DBPIA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</a:rPr>
                        <a:t> (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hlinkClick r:id="rId12"/>
                        </a:rPr>
                        <a:t>https://www.dbpia.co.kr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347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589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1379328" y="1810357"/>
            <a:ext cx="9356267" cy="1057839"/>
            <a:chOff x="1379328" y="1810357"/>
            <a:chExt cx="9356267" cy="1057839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4775" y="1846881"/>
              <a:ext cx="922978" cy="922978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9328" y="1810357"/>
              <a:ext cx="1029884" cy="102988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5711" y="1838312"/>
              <a:ext cx="1029884" cy="1029884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8238" y="1837849"/>
              <a:ext cx="1029884" cy="1029884"/>
            </a:xfrm>
            <a:prstGeom prst="rect">
              <a:avLst/>
            </a:prstGeom>
          </p:spPr>
        </p:pic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>
                <a:solidFill>
                  <a:prstClr val="white"/>
                </a:solidFill>
              </a:rPr>
              <a:t>p1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목차</a:t>
            </a:r>
            <a:r>
              <a:rPr lang="en-US" altLang="ko-KR" sz="2400" b="1" i="1" kern="0" dirty="0" smtClean="0">
                <a:solidFill>
                  <a:prstClr val="white"/>
                </a:solidFill>
              </a:rPr>
              <a:t> </a:t>
            </a:r>
            <a:r>
              <a:rPr lang="en-US" altLang="ko-KR" sz="900" kern="0" dirty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0" name="원호 49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60ED770B-6F21-0110-0B33-B4ADDC05336C}"/>
              </a:ext>
            </a:extLst>
          </p:cNvPr>
          <p:cNvSpPr txBox="1"/>
          <p:nvPr/>
        </p:nvSpPr>
        <p:spPr>
          <a:xfrm>
            <a:off x="710566" y="2352791"/>
            <a:ext cx="97209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01		02		03		04</a:t>
            </a:r>
            <a:endParaRPr lang="ko-KR" altLang="en-US" sz="7200" dirty="0">
              <a:solidFill>
                <a:schemeClr val="bg1"/>
              </a:solidFill>
              <a:latin typeface="LINE Seed Sans KR Bold" panose="020B0603020203020204" pitchFamily="50" charset="-127"/>
              <a:ea typeface="LINE Seed Sans KR Bold" panose="020B0603020203020204" pitchFamily="50" charset="-127"/>
              <a:cs typeface="LINE Seed Sans KR Bold" panose="020B0603020203020204" pitchFamily="50" charset="-127"/>
            </a:endParaRPr>
          </a:p>
        </p:txBody>
      </p:sp>
      <p:sp>
        <p:nvSpPr>
          <p:cNvPr id="95" name="TextBox 19">
            <a:extLst>
              <a:ext uri="{FF2B5EF4-FFF2-40B4-BE49-F238E27FC236}">
                <a16:creationId xmlns:a16="http://schemas.microsoft.com/office/drawing/2014/main" id="{F3AFE86E-C73B-1BEE-3297-E42F5906C35C}"/>
              </a:ext>
            </a:extLst>
          </p:cNvPr>
          <p:cNvSpPr txBox="1"/>
          <p:nvPr/>
        </p:nvSpPr>
        <p:spPr>
          <a:xfrm>
            <a:off x="6429964" y="3452786"/>
            <a:ext cx="31829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</a:pPr>
            <a:r>
              <a:rPr lang="ko-KR" altLang="en-US" sz="3600" spc="-72" dirty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데이터 분석</a:t>
            </a:r>
            <a:endParaRPr lang="en-US" altLang="ko-KR" sz="3600" spc="-72" dirty="0">
              <a:solidFill>
                <a:schemeClr val="bg1"/>
              </a:solidFill>
              <a:latin typeface="LINE Seed Sans KR Bold" panose="020B0603020203020204" pitchFamily="50" charset="-127"/>
              <a:ea typeface="LINE Seed Sans KR Bold" panose="020B0603020203020204" pitchFamily="50" charset="-127"/>
              <a:cs typeface="LINE Seed Sans KR Bold" panose="020B0603020203020204" pitchFamily="50" charset="-127"/>
            </a:endParaRPr>
          </a:p>
        </p:txBody>
      </p:sp>
      <p:sp>
        <p:nvSpPr>
          <p:cNvPr id="96" name="TextBox 20">
            <a:extLst>
              <a:ext uri="{FF2B5EF4-FFF2-40B4-BE49-F238E27FC236}">
                <a16:creationId xmlns:a16="http://schemas.microsoft.com/office/drawing/2014/main" id="{F0481142-77D7-C97C-E315-F914DD8D1CE7}"/>
              </a:ext>
            </a:extLst>
          </p:cNvPr>
          <p:cNvSpPr txBox="1"/>
          <p:nvPr/>
        </p:nvSpPr>
        <p:spPr>
          <a:xfrm>
            <a:off x="6350454" y="4113858"/>
            <a:ext cx="3182930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ko-KR" altLang="en-US" sz="2000" spc="-95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데이터 </a:t>
            </a:r>
            <a:r>
              <a:rPr lang="ko-KR" altLang="en-US" sz="2000" spc="-95" dirty="0" err="1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전처리</a:t>
            </a:r>
            <a:endParaRPr lang="en-US" altLang="ko-KR" sz="2000" spc="-95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ko-KR" altLang="en-US" sz="2000" spc="-95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모델 설정 및 </a:t>
            </a:r>
            <a:r>
              <a:rPr lang="ko-KR" altLang="en-US" sz="2000" spc="-95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분석</a:t>
            </a:r>
            <a:endParaRPr lang="en-US" altLang="ko-KR" sz="2000" spc="-95" dirty="0" smtClean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ko-KR" altLang="en-US" sz="2000" spc="-95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결과 도출</a:t>
            </a:r>
            <a:endParaRPr lang="en-US" altLang="ko-KR" sz="2000" spc="-95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97" name="TextBox 21">
            <a:extLst>
              <a:ext uri="{FF2B5EF4-FFF2-40B4-BE49-F238E27FC236}">
                <a16:creationId xmlns:a16="http://schemas.microsoft.com/office/drawing/2014/main" id="{53843471-CD15-A671-2CED-7EF78BBECA2D}"/>
              </a:ext>
            </a:extLst>
          </p:cNvPr>
          <p:cNvSpPr txBox="1"/>
          <p:nvPr/>
        </p:nvSpPr>
        <p:spPr>
          <a:xfrm>
            <a:off x="9144130" y="3452786"/>
            <a:ext cx="31829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en-US" sz="3600" spc="-72" dirty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Solution</a:t>
            </a:r>
          </a:p>
        </p:txBody>
      </p:sp>
      <p:sp>
        <p:nvSpPr>
          <p:cNvPr id="98" name="TextBox 22">
            <a:extLst>
              <a:ext uri="{FF2B5EF4-FFF2-40B4-BE49-F238E27FC236}">
                <a16:creationId xmlns:a16="http://schemas.microsoft.com/office/drawing/2014/main" id="{5268E3BE-D81E-1DEC-7CE0-ACE37D2FB9BF}"/>
              </a:ext>
            </a:extLst>
          </p:cNvPr>
          <p:cNvSpPr txBox="1"/>
          <p:nvPr/>
        </p:nvSpPr>
        <p:spPr>
          <a:xfrm>
            <a:off x="9144130" y="4127617"/>
            <a:ext cx="3182930" cy="385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ko-KR" altLang="en-US" sz="2000" spc="-95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문제점 개선 사항</a:t>
            </a:r>
            <a:endParaRPr lang="en-US" altLang="ko-KR" sz="2000" spc="-95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99" name="TextBox 15">
            <a:extLst>
              <a:ext uri="{FF2B5EF4-FFF2-40B4-BE49-F238E27FC236}">
                <a16:creationId xmlns:a16="http://schemas.microsoft.com/office/drawing/2014/main" id="{9B823666-157E-7A19-D2B5-8959AF6C7210}"/>
              </a:ext>
            </a:extLst>
          </p:cNvPr>
          <p:cNvSpPr txBox="1"/>
          <p:nvPr/>
        </p:nvSpPr>
        <p:spPr>
          <a:xfrm>
            <a:off x="872566" y="3527403"/>
            <a:ext cx="1802379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ko-KR" altLang="en-US" sz="3600" spc="-72" dirty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문제 인식</a:t>
            </a:r>
            <a:r>
              <a:rPr lang="en-US" altLang="ko-KR" sz="3600" spc="-72" dirty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	</a:t>
            </a:r>
            <a:endParaRPr lang="en-US" sz="3600" spc="-72" dirty="0">
              <a:solidFill>
                <a:schemeClr val="bg1"/>
              </a:solidFill>
              <a:latin typeface="LINE Seed Sans KR Bold" panose="020B0603020203020204" pitchFamily="50" charset="-127"/>
              <a:ea typeface="LINE Seed Sans KR Bold" panose="020B0603020203020204" pitchFamily="50" charset="-127"/>
              <a:cs typeface="LINE Seed Sans KR Bold" panose="020B0603020203020204" pitchFamily="50" charset="-127"/>
            </a:endParaRPr>
          </a:p>
        </p:txBody>
      </p:sp>
      <p:sp>
        <p:nvSpPr>
          <p:cNvPr id="100" name="TextBox 16">
            <a:extLst>
              <a:ext uri="{FF2B5EF4-FFF2-40B4-BE49-F238E27FC236}">
                <a16:creationId xmlns:a16="http://schemas.microsoft.com/office/drawing/2014/main" id="{17AE9DD7-A052-E76E-7FE8-1E7F195D4E50}"/>
              </a:ext>
            </a:extLst>
          </p:cNvPr>
          <p:cNvSpPr txBox="1"/>
          <p:nvPr/>
        </p:nvSpPr>
        <p:spPr>
          <a:xfrm>
            <a:off x="872566" y="4175631"/>
            <a:ext cx="3182930" cy="843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ko-KR" altLang="en-US" sz="2000" spc="-95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분석 배경</a:t>
            </a:r>
            <a:endParaRPr lang="en-US" altLang="ko-KR" sz="2000" spc="-95" dirty="0" smtClean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ko-KR" altLang="en-US" sz="2000" spc="-95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주제 소개</a:t>
            </a:r>
            <a:endParaRPr lang="en-US" altLang="ko-KR" sz="2000" spc="-95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101" name="TextBox 17">
            <a:extLst>
              <a:ext uri="{FF2B5EF4-FFF2-40B4-BE49-F238E27FC236}">
                <a16:creationId xmlns:a16="http://schemas.microsoft.com/office/drawing/2014/main" id="{793269E1-A345-E267-D89F-BAA71D11EB93}"/>
              </a:ext>
            </a:extLst>
          </p:cNvPr>
          <p:cNvSpPr txBox="1"/>
          <p:nvPr/>
        </p:nvSpPr>
        <p:spPr>
          <a:xfrm>
            <a:off x="3636288" y="3467873"/>
            <a:ext cx="31829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ko-KR" altLang="en-US" sz="3600" spc="-72" dirty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데이터 탐색</a:t>
            </a:r>
            <a:endParaRPr lang="en-US" sz="3600" spc="-72" dirty="0">
              <a:solidFill>
                <a:schemeClr val="bg1"/>
              </a:solidFill>
              <a:latin typeface="LINE Seed Sans KR Bold" panose="020B0603020203020204" pitchFamily="50" charset="-127"/>
              <a:ea typeface="LINE Seed Sans KR Bold" panose="020B0603020203020204" pitchFamily="50" charset="-127"/>
              <a:cs typeface="LINE Seed Sans KR Bold" panose="020B0603020203020204" pitchFamily="50" charset="-127"/>
            </a:endParaRPr>
          </a:p>
        </p:txBody>
      </p:sp>
      <p:sp>
        <p:nvSpPr>
          <p:cNvPr id="102" name="TextBox 18">
            <a:extLst>
              <a:ext uri="{FF2B5EF4-FFF2-40B4-BE49-F238E27FC236}">
                <a16:creationId xmlns:a16="http://schemas.microsoft.com/office/drawing/2014/main" id="{6D6E570F-4BF1-3057-0959-FD56C5A36FDB}"/>
              </a:ext>
            </a:extLst>
          </p:cNvPr>
          <p:cNvSpPr txBox="1"/>
          <p:nvPr/>
        </p:nvSpPr>
        <p:spPr>
          <a:xfrm>
            <a:off x="3795308" y="4120647"/>
            <a:ext cx="3182930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ko-KR" altLang="en-US" sz="2000" spc="-96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데이터 </a:t>
            </a:r>
            <a:r>
              <a:rPr lang="ko-KR" altLang="en-US" sz="2000" spc="-96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선정</a:t>
            </a:r>
            <a:endParaRPr lang="en-US" altLang="ko-KR" sz="2000" spc="-96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ko-KR" altLang="en-US" sz="2000" spc="-95" dirty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데이터 </a:t>
            </a:r>
            <a:r>
              <a:rPr lang="ko-KR" altLang="en-US" sz="2000" spc="-95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분류</a:t>
            </a:r>
            <a:endParaRPr lang="en-US" altLang="ko-KR" sz="2000" spc="-95" dirty="0" smtClean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ko-KR" altLang="en-US" sz="2000" spc="-95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데이터 목록</a:t>
            </a:r>
            <a:endParaRPr lang="en-US" sz="2000" spc="-95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370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타원 62"/>
          <p:cNvSpPr/>
          <p:nvPr/>
        </p:nvSpPr>
        <p:spPr>
          <a:xfrm>
            <a:off x="4749009" y="3778209"/>
            <a:ext cx="396278" cy="396278"/>
          </a:xfrm>
          <a:prstGeom prst="ellipse">
            <a:avLst/>
          </a:prstGeom>
          <a:solidFill>
            <a:srgbClr val="D8E1E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white"/>
              </a:solidFill>
            </a:endParaRPr>
          </a:p>
        </p:txBody>
      </p:sp>
      <p:sp>
        <p:nvSpPr>
          <p:cNvPr id="61" name="타원 60"/>
          <p:cNvSpPr/>
          <p:nvPr/>
        </p:nvSpPr>
        <p:spPr>
          <a:xfrm>
            <a:off x="4757881" y="1942737"/>
            <a:ext cx="396278" cy="396278"/>
          </a:xfrm>
          <a:prstGeom prst="ellipse">
            <a:avLst/>
          </a:prstGeom>
          <a:solidFill>
            <a:srgbClr val="D8E1E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white"/>
              </a:solidFill>
            </a:endParaRPr>
          </a:p>
        </p:txBody>
      </p:sp>
      <p:sp>
        <p:nvSpPr>
          <p:cNvPr id="60" name="타원 59"/>
          <p:cNvSpPr/>
          <p:nvPr/>
        </p:nvSpPr>
        <p:spPr>
          <a:xfrm>
            <a:off x="4087636" y="2865725"/>
            <a:ext cx="396278" cy="396278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white"/>
              </a:solidFill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p19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조원 별 </a:t>
            </a:r>
            <a:r>
              <a:rPr lang="ko-KR" altLang="en-US" sz="2400" b="1" i="1" kern="0" dirty="0" err="1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한줄</a:t>
            </a: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 소감</a:t>
            </a: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>
                <a:solidFill>
                  <a:prstClr val="white">
                    <a:lumMod val="75000"/>
                  </a:prstClr>
                </a:solidFill>
              </a:rPr>
              <a:t>name in </a:t>
            </a:r>
            <a:r>
              <a:rPr lang="en-US" altLang="ko-KR" sz="900" kern="0" dirty="0" err="1">
                <a:solidFill>
                  <a:prstClr val="white">
                    <a:lumMod val="75000"/>
                  </a:prstClr>
                </a:solidFill>
              </a:rPr>
              <a:t>eng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42" name="원호 141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타원 42"/>
          <p:cNvSpPr/>
          <p:nvPr/>
        </p:nvSpPr>
        <p:spPr>
          <a:xfrm>
            <a:off x="4090102" y="4696082"/>
            <a:ext cx="396278" cy="396278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white"/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4573973" y="4696082"/>
            <a:ext cx="2018020" cy="396278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좋은 기회였다고 생각합니다</a:t>
            </a:r>
            <a:endParaRPr lang="ko-KR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591993" y="4910972"/>
            <a:ext cx="86513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오후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 </a:t>
            </a:r>
            <a:r>
              <a:rPr lang="en-US" altLang="ko-KR" sz="700" dirty="0" smtClean="0">
                <a:solidFill>
                  <a:prstClr val="white">
                    <a:lumMod val="75000"/>
                  </a:prstClr>
                </a:solidFill>
              </a:rPr>
              <a:t>2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시 </a:t>
            </a:r>
            <a:r>
              <a:rPr lang="en-US" altLang="ko-KR" sz="700" dirty="0" smtClean="0">
                <a:solidFill>
                  <a:prstClr val="white">
                    <a:lumMod val="75000"/>
                  </a:prstClr>
                </a:solidFill>
              </a:rPr>
              <a:t>14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분 </a:t>
            </a:r>
            <a:endParaRPr lang="ko-KR" altLang="en-US" sz="7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573973" y="4451340"/>
            <a:ext cx="10423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 smtClean="0">
                <a:solidFill>
                  <a:prstClr val="white">
                    <a:lumMod val="75000"/>
                  </a:prstClr>
                </a:solidFill>
              </a:rPr>
              <a:t>김미나 </a:t>
            </a:r>
            <a:endParaRPr lang="ko-KR" altLang="en-US" sz="900" b="1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47" name="자유형 46"/>
          <p:cNvSpPr/>
          <p:nvPr/>
        </p:nvSpPr>
        <p:spPr>
          <a:xfrm>
            <a:off x="4825507" y="3858285"/>
            <a:ext cx="244401" cy="244400"/>
          </a:xfrm>
          <a:custGeom>
            <a:avLst/>
            <a:gdLst>
              <a:gd name="connsiteX0" fmla="*/ 222250 w 444500"/>
              <a:gd name="connsiteY0" fmla="*/ 103981 h 444500"/>
              <a:gd name="connsiteX1" fmla="*/ 296466 w 444500"/>
              <a:gd name="connsiteY1" fmla="*/ 178197 h 444500"/>
              <a:gd name="connsiteX2" fmla="*/ 222250 w 444500"/>
              <a:gd name="connsiteY2" fmla="*/ 252413 h 444500"/>
              <a:gd name="connsiteX3" fmla="*/ 148034 w 444500"/>
              <a:gd name="connsiteY3" fmla="*/ 178197 h 444500"/>
              <a:gd name="connsiteX4" fmla="*/ 222250 w 444500"/>
              <a:gd name="connsiteY4" fmla="*/ 103981 h 444500"/>
              <a:gd name="connsiteX5" fmla="*/ 222250 w 444500"/>
              <a:gd name="connsiteY5" fmla="*/ 31644 h 444500"/>
              <a:gd name="connsiteX6" fmla="*/ 31644 w 444500"/>
              <a:gd name="connsiteY6" fmla="*/ 222250 h 444500"/>
              <a:gd name="connsiteX7" fmla="*/ 87471 w 444500"/>
              <a:gd name="connsiteY7" fmla="*/ 357029 h 444500"/>
              <a:gd name="connsiteX8" fmla="*/ 88485 w 444500"/>
              <a:gd name="connsiteY8" fmla="*/ 357712 h 444500"/>
              <a:gd name="connsiteX9" fmla="*/ 105506 w 444500"/>
              <a:gd name="connsiteY9" fmla="*/ 332466 h 444500"/>
              <a:gd name="connsiteX10" fmla="*/ 222250 w 444500"/>
              <a:gd name="connsiteY10" fmla="*/ 284109 h 444500"/>
              <a:gd name="connsiteX11" fmla="*/ 338994 w 444500"/>
              <a:gd name="connsiteY11" fmla="*/ 332466 h 444500"/>
              <a:gd name="connsiteX12" fmla="*/ 356016 w 444500"/>
              <a:gd name="connsiteY12" fmla="*/ 357712 h 444500"/>
              <a:gd name="connsiteX13" fmla="*/ 357029 w 444500"/>
              <a:gd name="connsiteY13" fmla="*/ 357029 h 444500"/>
              <a:gd name="connsiteX14" fmla="*/ 412856 w 444500"/>
              <a:gd name="connsiteY14" fmla="*/ 222250 h 444500"/>
              <a:gd name="connsiteX15" fmla="*/ 222250 w 444500"/>
              <a:gd name="connsiteY15" fmla="*/ 31644 h 444500"/>
              <a:gd name="connsiteX16" fmla="*/ 222250 w 444500"/>
              <a:gd name="connsiteY16" fmla="*/ 0 h 444500"/>
              <a:gd name="connsiteX17" fmla="*/ 444500 w 444500"/>
              <a:gd name="connsiteY17" fmla="*/ 222250 h 444500"/>
              <a:gd name="connsiteX18" fmla="*/ 222250 w 444500"/>
              <a:gd name="connsiteY18" fmla="*/ 444500 h 444500"/>
              <a:gd name="connsiteX19" fmla="*/ 0 w 444500"/>
              <a:gd name="connsiteY19" fmla="*/ 222250 h 444500"/>
              <a:gd name="connsiteX20" fmla="*/ 222250 w 444500"/>
              <a:gd name="connsiteY20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4500" h="444500">
                <a:moveTo>
                  <a:pt x="222250" y="103981"/>
                </a:moveTo>
                <a:cubicBezTo>
                  <a:pt x="263238" y="103981"/>
                  <a:pt x="296466" y="137209"/>
                  <a:pt x="296466" y="178197"/>
                </a:cubicBezTo>
                <a:cubicBezTo>
                  <a:pt x="296466" y="219185"/>
                  <a:pt x="263238" y="252413"/>
                  <a:pt x="222250" y="252413"/>
                </a:cubicBezTo>
                <a:cubicBezTo>
                  <a:pt x="181262" y="252413"/>
                  <a:pt x="148034" y="219185"/>
                  <a:pt x="148034" y="178197"/>
                </a:cubicBezTo>
                <a:cubicBezTo>
                  <a:pt x="148034" y="137209"/>
                  <a:pt x="181262" y="103981"/>
                  <a:pt x="222250" y="103981"/>
                </a:cubicBezTo>
                <a:close/>
                <a:moveTo>
                  <a:pt x="222250" y="31644"/>
                </a:moveTo>
                <a:cubicBezTo>
                  <a:pt x="116981" y="31644"/>
                  <a:pt x="31644" y="116981"/>
                  <a:pt x="31644" y="222250"/>
                </a:cubicBezTo>
                <a:cubicBezTo>
                  <a:pt x="31644" y="274884"/>
                  <a:pt x="52978" y="322536"/>
                  <a:pt x="87471" y="357029"/>
                </a:cubicBezTo>
                <a:lnTo>
                  <a:pt x="88485" y="357712"/>
                </a:lnTo>
                <a:lnTo>
                  <a:pt x="105506" y="332466"/>
                </a:lnTo>
                <a:cubicBezTo>
                  <a:pt x="135383" y="302589"/>
                  <a:pt x="176659" y="284109"/>
                  <a:pt x="222250" y="284109"/>
                </a:cubicBezTo>
                <a:cubicBezTo>
                  <a:pt x="267842" y="284109"/>
                  <a:pt x="309117" y="302589"/>
                  <a:pt x="338994" y="332466"/>
                </a:cubicBezTo>
                <a:lnTo>
                  <a:pt x="356016" y="357712"/>
                </a:lnTo>
                <a:lnTo>
                  <a:pt x="357029" y="357029"/>
                </a:lnTo>
                <a:cubicBezTo>
                  <a:pt x="391522" y="322536"/>
                  <a:pt x="412856" y="274884"/>
                  <a:pt x="412856" y="222250"/>
                </a:cubicBezTo>
                <a:cubicBezTo>
                  <a:pt x="412856" y="116981"/>
                  <a:pt x="327519" y="31644"/>
                  <a:pt x="222250" y="31644"/>
                </a:cubicBezTo>
                <a:close/>
                <a:moveTo>
                  <a:pt x="222250" y="0"/>
                </a:moveTo>
                <a:cubicBezTo>
                  <a:pt x="344995" y="0"/>
                  <a:pt x="444500" y="99505"/>
                  <a:pt x="444500" y="222250"/>
                </a:cubicBezTo>
                <a:cubicBezTo>
                  <a:pt x="444500" y="344995"/>
                  <a:pt x="344995" y="444500"/>
                  <a:pt x="222250" y="444500"/>
                </a:cubicBezTo>
                <a:cubicBezTo>
                  <a:pt x="99505" y="444500"/>
                  <a:pt x="0" y="344995"/>
                  <a:pt x="0" y="222250"/>
                </a:cubicBezTo>
                <a:cubicBezTo>
                  <a:pt x="0" y="99505"/>
                  <a:pt x="99505" y="0"/>
                  <a:pt x="22225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black"/>
              </a:solidFill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5241755" y="3774036"/>
            <a:ext cx="2140555" cy="3962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좋은 </a:t>
            </a:r>
            <a:r>
              <a:rPr lang="ko-KR" altLang="en-US" sz="1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경험이였습니다</a:t>
            </a:r>
            <a:endParaRPr lang="ko-KR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382310" y="3999858"/>
            <a:ext cx="86513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오후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 </a:t>
            </a:r>
            <a:r>
              <a:rPr lang="en-US" altLang="ko-KR" sz="700" dirty="0" smtClean="0">
                <a:solidFill>
                  <a:prstClr val="white">
                    <a:lumMod val="75000"/>
                  </a:prstClr>
                </a:solidFill>
              </a:rPr>
              <a:t>2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시 </a:t>
            </a:r>
            <a:r>
              <a:rPr lang="en-US" altLang="ko-KR" sz="700" dirty="0" smtClean="0">
                <a:solidFill>
                  <a:prstClr val="white">
                    <a:lumMod val="75000"/>
                  </a:prstClr>
                </a:solidFill>
              </a:rPr>
              <a:t>13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분 </a:t>
            </a:r>
            <a:endParaRPr lang="ko-KR" altLang="en-US" sz="7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241754" y="3529294"/>
            <a:ext cx="10423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 smtClean="0">
                <a:solidFill>
                  <a:prstClr val="white">
                    <a:lumMod val="75000"/>
                  </a:prstClr>
                </a:solidFill>
              </a:rPr>
              <a:t>유수빈 </a:t>
            </a:r>
            <a:endParaRPr lang="ko-KR" altLang="en-US" sz="900" b="1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1" name="자유형 50"/>
          <p:cNvSpPr/>
          <p:nvPr/>
        </p:nvSpPr>
        <p:spPr>
          <a:xfrm>
            <a:off x="4833820" y="2017520"/>
            <a:ext cx="244401" cy="244400"/>
          </a:xfrm>
          <a:custGeom>
            <a:avLst/>
            <a:gdLst>
              <a:gd name="connsiteX0" fmla="*/ 222250 w 444500"/>
              <a:gd name="connsiteY0" fmla="*/ 103981 h 444500"/>
              <a:gd name="connsiteX1" fmla="*/ 296466 w 444500"/>
              <a:gd name="connsiteY1" fmla="*/ 178197 h 444500"/>
              <a:gd name="connsiteX2" fmla="*/ 222250 w 444500"/>
              <a:gd name="connsiteY2" fmla="*/ 252413 h 444500"/>
              <a:gd name="connsiteX3" fmla="*/ 148034 w 444500"/>
              <a:gd name="connsiteY3" fmla="*/ 178197 h 444500"/>
              <a:gd name="connsiteX4" fmla="*/ 222250 w 444500"/>
              <a:gd name="connsiteY4" fmla="*/ 103981 h 444500"/>
              <a:gd name="connsiteX5" fmla="*/ 222250 w 444500"/>
              <a:gd name="connsiteY5" fmla="*/ 31644 h 444500"/>
              <a:gd name="connsiteX6" fmla="*/ 31644 w 444500"/>
              <a:gd name="connsiteY6" fmla="*/ 222250 h 444500"/>
              <a:gd name="connsiteX7" fmla="*/ 87471 w 444500"/>
              <a:gd name="connsiteY7" fmla="*/ 357029 h 444500"/>
              <a:gd name="connsiteX8" fmla="*/ 88485 w 444500"/>
              <a:gd name="connsiteY8" fmla="*/ 357712 h 444500"/>
              <a:gd name="connsiteX9" fmla="*/ 105506 w 444500"/>
              <a:gd name="connsiteY9" fmla="*/ 332466 h 444500"/>
              <a:gd name="connsiteX10" fmla="*/ 222250 w 444500"/>
              <a:gd name="connsiteY10" fmla="*/ 284109 h 444500"/>
              <a:gd name="connsiteX11" fmla="*/ 338994 w 444500"/>
              <a:gd name="connsiteY11" fmla="*/ 332466 h 444500"/>
              <a:gd name="connsiteX12" fmla="*/ 356016 w 444500"/>
              <a:gd name="connsiteY12" fmla="*/ 357712 h 444500"/>
              <a:gd name="connsiteX13" fmla="*/ 357029 w 444500"/>
              <a:gd name="connsiteY13" fmla="*/ 357029 h 444500"/>
              <a:gd name="connsiteX14" fmla="*/ 412856 w 444500"/>
              <a:gd name="connsiteY14" fmla="*/ 222250 h 444500"/>
              <a:gd name="connsiteX15" fmla="*/ 222250 w 444500"/>
              <a:gd name="connsiteY15" fmla="*/ 31644 h 444500"/>
              <a:gd name="connsiteX16" fmla="*/ 222250 w 444500"/>
              <a:gd name="connsiteY16" fmla="*/ 0 h 444500"/>
              <a:gd name="connsiteX17" fmla="*/ 444500 w 444500"/>
              <a:gd name="connsiteY17" fmla="*/ 222250 h 444500"/>
              <a:gd name="connsiteX18" fmla="*/ 222250 w 444500"/>
              <a:gd name="connsiteY18" fmla="*/ 444500 h 444500"/>
              <a:gd name="connsiteX19" fmla="*/ 0 w 444500"/>
              <a:gd name="connsiteY19" fmla="*/ 222250 h 444500"/>
              <a:gd name="connsiteX20" fmla="*/ 222250 w 444500"/>
              <a:gd name="connsiteY20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4500" h="444500">
                <a:moveTo>
                  <a:pt x="222250" y="103981"/>
                </a:moveTo>
                <a:cubicBezTo>
                  <a:pt x="263238" y="103981"/>
                  <a:pt x="296466" y="137209"/>
                  <a:pt x="296466" y="178197"/>
                </a:cubicBezTo>
                <a:cubicBezTo>
                  <a:pt x="296466" y="219185"/>
                  <a:pt x="263238" y="252413"/>
                  <a:pt x="222250" y="252413"/>
                </a:cubicBezTo>
                <a:cubicBezTo>
                  <a:pt x="181262" y="252413"/>
                  <a:pt x="148034" y="219185"/>
                  <a:pt x="148034" y="178197"/>
                </a:cubicBezTo>
                <a:cubicBezTo>
                  <a:pt x="148034" y="137209"/>
                  <a:pt x="181262" y="103981"/>
                  <a:pt x="222250" y="103981"/>
                </a:cubicBezTo>
                <a:close/>
                <a:moveTo>
                  <a:pt x="222250" y="31644"/>
                </a:moveTo>
                <a:cubicBezTo>
                  <a:pt x="116981" y="31644"/>
                  <a:pt x="31644" y="116981"/>
                  <a:pt x="31644" y="222250"/>
                </a:cubicBezTo>
                <a:cubicBezTo>
                  <a:pt x="31644" y="274884"/>
                  <a:pt x="52978" y="322536"/>
                  <a:pt x="87471" y="357029"/>
                </a:cubicBezTo>
                <a:lnTo>
                  <a:pt x="88485" y="357712"/>
                </a:lnTo>
                <a:lnTo>
                  <a:pt x="105506" y="332466"/>
                </a:lnTo>
                <a:cubicBezTo>
                  <a:pt x="135383" y="302589"/>
                  <a:pt x="176659" y="284109"/>
                  <a:pt x="222250" y="284109"/>
                </a:cubicBezTo>
                <a:cubicBezTo>
                  <a:pt x="267842" y="284109"/>
                  <a:pt x="309117" y="302589"/>
                  <a:pt x="338994" y="332466"/>
                </a:cubicBezTo>
                <a:lnTo>
                  <a:pt x="356016" y="357712"/>
                </a:lnTo>
                <a:lnTo>
                  <a:pt x="357029" y="357029"/>
                </a:lnTo>
                <a:cubicBezTo>
                  <a:pt x="391522" y="322536"/>
                  <a:pt x="412856" y="274884"/>
                  <a:pt x="412856" y="222250"/>
                </a:cubicBezTo>
                <a:cubicBezTo>
                  <a:pt x="412856" y="116981"/>
                  <a:pt x="327519" y="31644"/>
                  <a:pt x="222250" y="31644"/>
                </a:cubicBezTo>
                <a:close/>
                <a:moveTo>
                  <a:pt x="222250" y="0"/>
                </a:moveTo>
                <a:cubicBezTo>
                  <a:pt x="344995" y="0"/>
                  <a:pt x="444500" y="99505"/>
                  <a:pt x="444500" y="222250"/>
                </a:cubicBezTo>
                <a:cubicBezTo>
                  <a:pt x="444500" y="344995"/>
                  <a:pt x="344995" y="444500"/>
                  <a:pt x="222250" y="444500"/>
                </a:cubicBezTo>
                <a:cubicBezTo>
                  <a:pt x="99505" y="444500"/>
                  <a:pt x="0" y="344995"/>
                  <a:pt x="0" y="222250"/>
                </a:cubicBezTo>
                <a:cubicBezTo>
                  <a:pt x="0" y="99505"/>
                  <a:pt x="99505" y="0"/>
                  <a:pt x="22225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black"/>
              </a:solidFill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5241755" y="1941584"/>
            <a:ext cx="2281264" cy="3962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R" panose="02020603020101020101" pitchFamily="18" charset="-127"/>
                <a:ea typeface="야놀자 야체 R" panose="02020603020101020101" pitchFamily="18" charset="-127"/>
              </a:rPr>
              <a:t>  </a:t>
            </a:r>
            <a:r>
              <a:rPr lang="ko-KR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실력이 부족해서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 </a:t>
            </a:r>
            <a:r>
              <a:rPr lang="ko-KR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아쉬웠습니다</a:t>
            </a:r>
            <a:endParaRPr lang="ko-KR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523019" y="2167406"/>
            <a:ext cx="86513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오후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 </a:t>
            </a:r>
            <a:r>
              <a:rPr lang="en-US" altLang="ko-KR" sz="700" dirty="0" smtClean="0">
                <a:solidFill>
                  <a:prstClr val="white">
                    <a:lumMod val="75000"/>
                  </a:prstClr>
                </a:solidFill>
              </a:rPr>
              <a:t>2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시 </a:t>
            </a:r>
            <a:r>
              <a:rPr lang="en-US" altLang="ko-KR" sz="700" dirty="0">
                <a:solidFill>
                  <a:prstClr val="white">
                    <a:lumMod val="75000"/>
                  </a:prstClr>
                </a:solidFill>
              </a:rPr>
              <a:t>12</a:t>
            </a:r>
            <a:r>
              <a:rPr lang="ko-KR" altLang="en-US" sz="700" dirty="0">
                <a:solidFill>
                  <a:prstClr val="white">
                    <a:lumMod val="75000"/>
                  </a:prstClr>
                </a:solidFill>
              </a:rPr>
              <a:t>분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241754" y="1696842"/>
            <a:ext cx="10423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 err="1" smtClean="0">
                <a:solidFill>
                  <a:prstClr val="white">
                    <a:lumMod val="75000"/>
                  </a:prstClr>
                </a:solidFill>
              </a:rPr>
              <a:t>최재명</a:t>
            </a:r>
            <a:r>
              <a:rPr lang="ko-KR" altLang="en-US" sz="900" b="1" dirty="0" smtClean="0">
                <a:solidFill>
                  <a:prstClr val="white">
                    <a:lumMod val="75000"/>
                  </a:prstClr>
                </a:solidFill>
              </a:rPr>
              <a:t> </a:t>
            </a:r>
            <a:endParaRPr lang="ko-KR" altLang="en-US" sz="900" b="1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5" name="자유형 54"/>
          <p:cNvSpPr/>
          <p:nvPr/>
        </p:nvSpPr>
        <p:spPr>
          <a:xfrm>
            <a:off x="4157726" y="2935382"/>
            <a:ext cx="244401" cy="244400"/>
          </a:xfrm>
          <a:custGeom>
            <a:avLst/>
            <a:gdLst>
              <a:gd name="connsiteX0" fmla="*/ 222250 w 444500"/>
              <a:gd name="connsiteY0" fmla="*/ 103981 h 444500"/>
              <a:gd name="connsiteX1" fmla="*/ 296466 w 444500"/>
              <a:gd name="connsiteY1" fmla="*/ 178197 h 444500"/>
              <a:gd name="connsiteX2" fmla="*/ 222250 w 444500"/>
              <a:gd name="connsiteY2" fmla="*/ 252413 h 444500"/>
              <a:gd name="connsiteX3" fmla="*/ 148034 w 444500"/>
              <a:gd name="connsiteY3" fmla="*/ 178197 h 444500"/>
              <a:gd name="connsiteX4" fmla="*/ 222250 w 444500"/>
              <a:gd name="connsiteY4" fmla="*/ 103981 h 444500"/>
              <a:gd name="connsiteX5" fmla="*/ 222250 w 444500"/>
              <a:gd name="connsiteY5" fmla="*/ 31644 h 444500"/>
              <a:gd name="connsiteX6" fmla="*/ 31644 w 444500"/>
              <a:gd name="connsiteY6" fmla="*/ 222250 h 444500"/>
              <a:gd name="connsiteX7" fmla="*/ 87471 w 444500"/>
              <a:gd name="connsiteY7" fmla="*/ 357029 h 444500"/>
              <a:gd name="connsiteX8" fmla="*/ 88485 w 444500"/>
              <a:gd name="connsiteY8" fmla="*/ 357712 h 444500"/>
              <a:gd name="connsiteX9" fmla="*/ 105506 w 444500"/>
              <a:gd name="connsiteY9" fmla="*/ 332466 h 444500"/>
              <a:gd name="connsiteX10" fmla="*/ 222250 w 444500"/>
              <a:gd name="connsiteY10" fmla="*/ 284109 h 444500"/>
              <a:gd name="connsiteX11" fmla="*/ 338994 w 444500"/>
              <a:gd name="connsiteY11" fmla="*/ 332466 h 444500"/>
              <a:gd name="connsiteX12" fmla="*/ 356016 w 444500"/>
              <a:gd name="connsiteY12" fmla="*/ 357712 h 444500"/>
              <a:gd name="connsiteX13" fmla="*/ 357029 w 444500"/>
              <a:gd name="connsiteY13" fmla="*/ 357029 h 444500"/>
              <a:gd name="connsiteX14" fmla="*/ 412856 w 444500"/>
              <a:gd name="connsiteY14" fmla="*/ 222250 h 444500"/>
              <a:gd name="connsiteX15" fmla="*/ 222250 w 444500"/>
              <a:gd name="connsiteY15" fmla="*/ 31644 h 444500"/>
              <a:gd name="connsiteX16" fmla="*/ 222250 w 444500"/>
              <a:gd name="connsiteY16" fmla="*/ 0 h 444500"/>
              <a:gd name="connsiteX17" fmla="*/ 444500 w 444500"/>
              <a:gd name="connsiteY17" fmla="*/ 222250 h 444500"/>
              <a:gd name="connsiteX18" fmla="*/ 222250 w 444500"/>
              <a:gd name="connsiteY18" fmla="*/ 444500 h 444500"/>
              <a:gd name="connsiteX19" fmla="*/ 0 w 444500"/>
              <a:gd name="connsiteY19" fmla="*/ 222250 h 444500"/>
              <a:gd name="connsiteX20" fmla="*/ 222250 w 444500"/>
              <a:gd name="connsiteY20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4500" h="444500">
                <a:moveTo>
                  <a:pt x="222250" y="103981"/>
                </a:moveTo>
                <a:cubicBezTo>
                  <a:pt x="263238" y="103981"/>
                  <a:pt x="296466" y="137209"/>
                  <a:pt x="296466" y="178197"/>
                </a:cubicBezTo>
                <a:cubicBezTo>
                  <a:pt x="296466" y="219185"/>
                  <a:pt x="263238" y="252413"/>
                  <a:pt x="222250" y="252413"/>
                </a:cubicBezTo>
                <a:cubicBezTo>
                  <a:pt x="181262" y="252413"/>
                  <a:pt x="148034" y="219185"/>
                  <a:pt x="148034" y="178197"/>
                </a:cubicBezTo>
                <a:cubicBezTo>
                  <a:pt x="148034" y="137209"/>
                  <a:pt x="181262" y="103981"/>
                  <a:pt x="222250" y="103981"/>
                </a:cubicBezTo>
                <a:close/>
                <a:moveTo>
                  <a:pt x="222250" y="31644"/>
                </a:moveTo>
                <a:cubicBezTo>
                  <a:pt x="116981" y="31644"/>
                  <a:pt x="31644" y="116981"/>
                  <a:pt x="31644" y="222250"/>
                </a:cubicBezTo>
                <a:cubicBezTo>
                  <a:pt x="31644" y="274884"/>
                  <a:pt x="52978" y="322536"/>
                  <a:pt x="87471" y="357029"/>
                </a:cubicBezTo>
                <a:lnTo>
                  <a:pt x="88485" y="357712"/>
                </a:lnTo>
                <a:lnTo>
                  <a:pt x="105506" y="332466"/>
                </a:lnTo>
                <a:cubicBezTo>
                  <a:pt x="135383" y="302589"/>
                  <a:pt x="176659" y="284109"/>
                  <a:pt x="222250" y="284109"/>
                </a:cubicBezTo>
                <a:cubicBezTo>
                  <a:pt x="267842" y="284109"/>
                  <a:pt x="309117" y="302589"/>
                  <a:pt x="338994" y="332466"/>
                </a:cubicBezTo>
                <a:lnTo>
                  <a:pt x="356016" y="357712"/>
                </a:lnTo>
                <a:lnTo>
                  <a:pt x="357029" y="357029"/>
                </a:lnTo>
                <a:cubicBezTo>
                  <a:pt x="391522" y="322536"/>
                  <a:pt x="412856" y="274884"/>
                  <a:pt x="412856" y="222250"/>
                </a:cubicBezTo>
                <a:cubicBezTo>
                  <a:pt x="412856" y="116981"/>
                  <a:pt x="327519" y="31644"/>
                  <a:pt x="222250" y="31644"/>
                </a:cubicBezTo>
                <a:close/>
                <a:moveTo>
                  <a:pt x="222250" y="0"/>
                </a:moveTo>
                <a:cubicBezTo>
                  <a:pt x="344995" y="0"/>
                  <a:pt x="444500" y="99505"/>
                  <a:pt x="444500" y="222250"/>
                </a:cubicBezTo>
                <a:cubicBezTo>
                  <a:pt x="444500" y="344995"/>
                  <a:pt x="344995" y="444500"/>
                  <a:pt x="222250" y="444500"/>
                </a:cubicBezTo>
                <a:cubicBezTo>
                  <a:pt x="99505" y="444500"/>
                  <a:pt x="0" y="344995"/>
                  <a:pt x="0" y="222250"/>
                </a:cubicBezTo>
                <a:cubicBezTo>
                  <a:pt x="0" y="99505"/>
                  <a:pt x="99505" y="0"/>
                  <a:pt x="2222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black"/>
              </a:solidFill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4573972" y="2867759"/>
            <a:ext cx="1943207" cy="396278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마무리 잘 해서 다행입니다</a:t>
            </a:r>
            <a:endParaRPr lang="en-US" altLang="ko-KR" sz="1200" dirty="0" smtClean="0">
              <a:solidFill>
                <a:prstClr val="black">
                  <a:lumMod val="75000"/>
                  <a:lumOff val="25000"/>
                </a:prstClr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517179" y="3093581"/>
            <a:ext cx="86513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오후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 </a:t>
            </a:r>
            <a:r>
              <a:rPr lang="en-US" altLang="ko-KR" sz="700" dirty="0" smtClean="0">
                <a:solidFill>
                  <a:prstClr val="white">
                    <a:lumMod val="75000"/>
                  </a:prstClr>
                </a:solidFill>
              </a:rPr>
              <a:t>2</a:t>
            </a:r>
            <a:r>
              <a:rPr lang="ko-KR" altLang="en-US" sz="700" dirty="0" smtClean="0">
                <a:solidFill>
                  <a:prstClr val="white">
                    <a:lumMod val="75000"/>
                  </a:prstClr>
                </a:solidFill>
              </a:rPr>
              <a:t>시 </a:t>
            </a:r>
            <a:r>
              <a:rPr lang="en-US" altLang="ko-KR" sz="700" dirty="0">
                <a:solidFill>
                  <a:prstClr val="white">
                    <a:lumMod val="75000"/>
                  </a:prstClr>
                </a:solidFill>
              </a:rPr>
              <a:t>12</a:t>
            </a:r>
            <a:r>
              <a:rPr lang="ko-KR" altLang="en-US" sz="700" dirty="0">
                <a:solidFill>
                  <a:prstClr val="white">
                    <a:lumMod val="75000"/>
                  </a:prstClr>
                </a:solidFill>
              </a:rPr>
              <a:t>분 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573973" y="2623017"/>
            <a:ext cx="10423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 err="1" smtClean="0">
                <a:solidFill>
                  <a:prstClr val="white">
                    <a:lumMod val="75000"/>
                  </a:prstClr>
                </a:solidFill>
              </a:rPr>
              <a:t>최정안</a:t>
            </a:r>
            <a:r>
              <a:rPr lang="ko-KR" altLang="en-US" sz="900" b="1" dirty="0" smtClean="0">
                <a:solidFill>
                  <a:prstClr val="white">
                    <a:lumMod val="75000"/>
                  </a:prstClr>
                </a:solidFill>
              </a:rPr>
              <a:t> </a:t>
            </a:r>
            <a:endParaRPr lang="ko-KR" altLang="en-US" sz="900" b="1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9" name="자유형 58"/>
          <p:cNvSpPr/>
          <p:nvPr/>
        </p:nvSpPr>
        <p:spPr>
          <a:xfrm>
            <a:off x="4171888" y="4776016"/>
            <a:ext cx="244401" cy="244400"/>
          </a:xfrm>
          <a:custGeom>
            <a:avLst/>
            <a:gdLst>
              <a:gd name="connsiteX0" fmla="*/ 222250 w 444500"/>
              <a:gd name="connsiteY0" fmla="*/ 103981 h 444500"/>
              <a:gd name="connsiteX1" fmla="*/ 296466 w 444500"/>
              <a:gd name="connsiteY1" fmla="*/ 178197 h 444500"/>
              <a:gd name="connsiteX2" fmla="*/ 222250 w 444500"/>
              <a:gd name="connsiteY2" fmla="*/ 252413 h 444500"/>
              <a:gd name="connsiteX3" fmla="*/ 148034 w 444500"/>
              <a:gd name="connsiteY3" fmla="*/ 178197 h 444500"/>
              <a:gd name="connsiteX4" fmla="*/ 222250 w 444500"/>
              <a:gd name="connsiteY4" fmla="*/ 103981 h 444500"/>
              <a:gd name="connsiteX5" fmla="*/ 222250 w 444500"/>
              <a:gd name="connsiteY5" fmla="*/ 31644 h 444500"/>
              <a:gd name="connsiteX6" fmla="*/ 31644 w 444500"/>
              <a:gd name="connsiteY6" fmla="*/ 222250 h 444500"/>
              <a:gd name="connsiteX7" fmla="*/ 87471 w 444500"/>
              <a:gd name="connsiteY7" fmla="*/ 357029 h 444500"/>
              <a:gd name="connsiteX8" fmla="*/ 88485 w 444500"/>
              <a:gd name="connsiteY8" fmla="*/ 357712 h 444500"/>
              <a:gd name="connsiteX9" fmla="*/ 105506 w 444500"/>
              <a:gd name="connsiteY9" fmla="*/ 332466 h 444500"/>
              <a:gd name="connsiteX10" fmla="*/ 222250 w 444500"/>
              <a:gd name="connsiteY10" fmla="*/ 284109 h 444500"/>
              <a:gd name="connsiteX11" fmla="*/ 338994 w 444500"/>
              <a:gd name="connsiteY11" fmla="*/ 332466 h 444500"/>
              <a:gd name="connsiteX12" fmla="*/ 356016 w 444500"/>
              <a:gd name="connsiteY12" fmla="*/ 357712 h 444500"/>
              <a:gd name="connsiteX13" fmla="*/ 357029 w 444500"/>
              <a:gd name="connsiteY13" fmla="*/ 357029 h 444500"/>
              <a:gd name="connsiteX14" fmla="*/ 412856 w 444500"/>
              <a:gd name="connsiteY14" fmla="*/ 222250 h 444500"/>
              <a:gd name="connsiteX15" fmla="*/ 222250 w 444500"/>
              <a:gd name="connsiteY15" fmla="*/ 31644 h 444500"/>
              <a:gd name="connsiteX16" fmla="*/ 222250 w 444500"/>
              <a:gd name="connsiteY16" fmla="*/ 0 h 444500"/>
              <a:gd name="connsiteX17" fmla="*/ 444500 w 444500"/>
              <a:gd name="connsiteY17" fmla="*/ 222250 h 444500"/>
              <a:gd name="connsiteX18" fmla="*/ 222250 w 444500"/>
              <a:gd name="connsiteY18" fmla="*/ 444500 h 444500"/>
              <a:gd name="connsiteX19" fmla="*/ 0 w 444500"/>
              <a:gd name="connsiteY19" fmla="*/ 222250 h 444500"/>
              <a:gd name="connsiteX20" fmla="*/ 222250 w 444500"/>
              <a:gd name="connsiteY20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4500" h="444500">
                <a:moveTo>
                  <a:pt x="222250" y="103981"/>
                </a:moveTo>
                <a:cubicBezTo>
                  <a:pt x="263238" y="103981"/>
                  <a:pt x="296466" y="137209"/>
                  <a:pt x="296466" y="178197"/>
                </a:cubicBezTo>
                <a:cubicBezTo>
                  <a:pt x="296466" y="219185"/>
                  <a:pt x="263238" y="252413"/>
                  <a:pt x="222250" y="252413"/>
                </a:cubicBezTo>
                <a:cubicBezTo>
                  <a:pt x="181262" y="252413"/>
                  <a:pt x="148034" y="219185"/>
                  <a:pt x="148034" y="178197"/>
                </a:cubicBezTo>
                <a:cubicBezTo>
                  <a:pt x="148034" y="137209"/>
                  <a:pt x="181262" y="103981"/>
                  <a:pt x="222250" y="103981"/>
                </a:cubicBezTo>
                <a:close/>
                <a:moveTo>
                  <a:pt x="222250" y="31644"/>
                </a:moveTo>
                <a:cubicBezTo>
                  <a:pt x="116981" y="31644"/>
                  <a:pt x="31644" y="116981"/>
                  <a:pt x="31644" y="222250"/>
                </a:cubicBezTo>
                <a:cubicBezTo>
                  <a:pt x="31644" y="274884"/>
                  <a:pt x="52978" y="322536"/>
                  <a:pt x="87471" y="357029"/>
                </a:cubicBezTo>
                <a:lnTo>
                  <a:pt x="88485" y="357712"/>
                </a:lnTo>
                <a:lnTo>
                  <a:pt x="105506" y="332466"/>
                </a:lnTo>
                <a:cubicBezTo>
                  <a:pt x="135383" y="302589"/>
                  <a:pt x="176659" y="284109"/>
                  <a:pt x="222250" y="284109"/>
                </a:cubicBezTo>
                <a:cubicBezTo>
                  <a:pt x="267842" y="284109"/>
                  <a:pt x="309117" y="302589"/>
                  <a:pt x="338994" y="332466"/>
                </a:cubicBezTo>
                <a:lnTo>
                  <a:pt x="356016" y="357712"/>
                </a:lnTo>
                <a:lnTo>
                  <a:pt x="357029" y="357029"/>
                </a:lnTo>
                <a:cubicBezTo>
                  <a:pt x="391522" y="322536"/>
                  <a:pt x="412856" y="274884"/>
                  <a:pt x="412856" y="222250"/>
                </a:cubicBezTo>
                <a:cubicBezTo>
                  <a:pt x="412856" y="116981"/>
                  <a:pt x="327519" y="31644"/>
                  <a:pt x="222250" y="31644"/>
                </a:cubicBezTo>
                <a:close/>
                <a:moveTo>
                  <a:pt x="222250" y="0"/>
                </a:moveTo>
                <a:cubicBezTo>
                  <a:pt x="344995" y="0"/>
                  <a:pt x="444500" y="99505"/>
                  <a:pt x="444500" y="222250"/>
                </a:cubicBezTo>
                <a:cubicBezTo>
                  <a:pt x="444500" y="344995"/>
                  <a:pt x="344995" y="444500"/>
                  <a:pt x="222250" y="444500"/>
                </a:cubicBezTo>
                <a:cubicBezTo>
                  <a:pt x="99505" y="444500"/>
                  <a:pt x="0" y="344995"/>
                  <a:pt x="0" y="222250"/>
                </a:cubicBezTo>
                <a:cubicBezTo>
                  <a:pt x="0" y="99505"/>
                  <a:pt x="99505" y="0"/>
                  <a:pt x="2222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52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BB5961CA-A0E5-44B9-AA01-6F95C96DE17F}"/>
              </a:ext>
            </a:extLst>
          </p:cNvPr>
          <p:cNvGrpSpPr/>
          <p:nvPr/>
        </p:nvGrpSpPr>
        <p:grpSpPr>
          <a:xfrm rot="10800000">
            <a:off x="6042047" y="4175751"/>
            <a:ext cx="72397" cy="1439072"/>
            <a:chOff x="859666" y="606782"/>
            <a:chExt cx="108000" cy="2146763"/>
          </a:xfrm>
          <a:solidFill>
            <a:srgbClr val="FFC000"/>
          </a:solidFill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6069490-6D53-4956-8D8C-709ACCDB11D1}"/>
                </a:ext>
              </a:extLst>
            </p:cNvPr>
            <p:cNvSpPr/>
            <p:nvPr/>
          </p:nvSpPr>
          <p:spPr>
            <a:xfrm>
              <a:off x="859666" y="2645545"/>
              <a:ext cx="108000" cy="10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BB59D4C-E1CD-41FA-996C-B69C86D3AE66}"/>
                </a:ext>
              </a:extLst>
            </p:cNvPr>
            <p:cNvSpPr/>
            <p:nvPr/>
          </p:nvSpPr>
          <p:spPr>
            <a:xfrm>
              <a:off x="863266" y="2436049"/>
              <a:ext cx="100800" cy="100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D10D7C24-F7D2-4E06-9CE2-3AAD4FA4A40E}"/>
                </a:ext>
              </a:extLst>
            </p:cNvPr>
            <p:cNvSpPr/>
            <p:nvPr/>
          </p:nvSpPr>
          <p:spPr>
            <a:xfrm>
              <a:off x="866866" y="2233752"/>
              <a:ext cx="93600" cy="93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71FFEB8-5D2B-4393-90F7-3B12D434F529}"/>
                </a:ext>
              </a:extLst>
            </p:cNvPr>
            <p:cNvSpPr/>
            <p:nvPr/>
          </p:nvSpPr>
          <p:spPr>
            <a:xfrm>
              <a:off x="870466" y="2038655"/>
              <a:ext cx="86400" cy="86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FB54434-F32B-44C1-A271-603D69F3FA0A}"/>
                </a:ext>
              </a:extLst>
            </p:cNvPr>
            <p:cNvSpPr/>
            <p:nvPr/>
          </p:nvSpPr>
          <p:spPr>
            <a:xfrm>
              <a:off x="874066" y="1850758"/>
              <a:ext cx="79200" cy="79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A9D8113F-F856-4184-A7A8-5255203E8889}"/>
                </a:ext>
              </a:extLst>
            </p:cNvPr>
            <p:cNvSpPr/>
            <p:nvPr/>
          </p:nvSpPr>
          <p:spPr>
            <a:xfrm>
              <a:off x="877666" y="167006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F4D8FADD-816B-4D16-9557-494D002182FC}"/>
                </a:ext>
              </a:extLst>
            </p:cNvPr>
            <p:cNvSpPr/>
            <p:nvPr/>
          </p:nvSpPr>
          <p:spPr>
            <a:xfrm>
              <a:off x="881266" y="1496564"/>
              <a:ext cx="64800" cy="6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43D640F1-D895-4A78-86AF-4D9406B48115}"/>
                </a:ext>
              </a:extLst>
            </p:cNvPr>
            <p:cNvSpPr/>
            <p:nvPr/>
          </p:nvSpPr>
          <p:spPr>
            <a:xfrm>
              <a:off x="884866" y="1330267"/>
              <a:ext cx="57600" cy="57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E2FE285-64E3-4E5F-922B-AC0B9C3EB70F}"/>
                </a:ext>
              </a:extLst>
            </p:cNvPr>
            <p:cNvSpPr/>
            <p:nvPr/>
          </p:nvSpPr>
          <p:spPr>
            <a:xfrm>
              <a:off x="888466" y="1171170"/>
              <a:ext cx="50400" cy="5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905925F-E8F6-4270-8D6A-DBC5D00B7533}"/>
                </a:ext>
              </a:extLst>
            </p:cNvPr>
            <p:cNvSpPr/>
            <p:nvPr/>
          </p:nvSpPr>
          <p:spPr>
            <a:xfrm>
              <a:off x="892066" y="1019273"/>
              <a:ext cx="43200" cy="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15C5983-8FDC-449B-888B-85838933F6F5}"/>
                </a:ext>
              </a:extLst>
            </p:cNvPr>
            <p:cNvSpPr/>
            <p:nvPr/>
          </p:nvSpPr>
          <p:spPr>
            <a:xfrm>
              <a:off x="895666" y="874576"/>
              <a:ext cx="36000" cy="3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04E6223-AA45-4596-98DD-9408C8183B29}"/>
                </a:ext>
              </a:extLst>
            </p:cNvPr>
            <p:cNvSpPr/>
            <p:nvPr/>
          </p:nvSpPr>
          <p:spPr>
            <a:xfrm>
              <a:off x="899266" y="737079"/>
              <a:ext cx="28800" cy="28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50F58F5E-6B4A-48E3-980D-239D7B3BF8AB}"/>
                </a:ext>
              </a:extLst>
            </p:cNvPr>
            <p:cNvSpPr/>
            <p:nvPr/>
          </p:nvSpPr>
          <p:spPr>
            <a:xfrm>
              <a:off x="902866" y="606782"/>
              <a:ext cx="21600" cy="2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" name="TextBox 7">
            <a:extLst>
              <a:ext uri="{FF2B5EF4-FFF2-40B4-BE49-F238E27FC236}">
                <a16:creationId xmlns:a16="http://schemas.microsoft.com/office/drawing/2014/main" id="{2A07209A-08D3-8EF9-2EF7-64D9B5ACD7A9}"/>
              </a:ext>
            </a:extLst>
          </p:cNvPr>
          <p:cNvSpPr txBox="1"/>
          <p:nvPr/>
        </p:nvSpPr>
        <p:spPr>
          <a:xfrm>
            <a:off x="3190387" y="2199733"/>
            <a:ext cx="5775713" cy="1394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499"/>
              </a:lnSpc>
            </a:pPr>
            <a:r>
              <a:rPr lang="ko-KR" altLang="en-US" sz="6600" spc="-399" dirty="0" smtClean="0">
                <a:solidFill>
                  <a:schemeClr val="bg1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감사합니다</a:t>
            </a:r>
            <a:endParaRPr lang="en-US" altLang="ko-KR" sz="4500" spc="-399" dirty="0">
              <a:solidFill>
                <a:schemeClr val="bg1"/>
              </a:solidFill>
              <a:latin typeface="LINE Seed Sans KR Bold" panose="020B0603020203020204" pitchFamily="50" charset="-127"/>
              <a:ea typeface="LINE Seed Sans KR Bold" panose="020B0603020203020204" pitchFamily="50" charset="-127"/>
              <a:cs typeface="LINE Seed Sans KR Bold" panose="020B0603020203020204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753" y="5965186"/>
            <a:ext cx="2496709" cy="70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24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타원 30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p2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분석 배경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0" name="원호 49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3" name="그림 52">
            <a:extLst>
              <a:ext uri="{FF2B5EF4-FFF2-40B4-BE49-F238E27FC236}">
                <a16:creationId xmlns:a16="http://schemas.microsoft.com/office/drawing/2014/main" id="{EF588044-2122-4343-A092-BE9A3FFAAFE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237" y="1059126"/>
            <a:ext cx="7745347" cy="476901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532" y="1289413"/>
            <a:ext cx="5206349" cy="3225397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840" y="1294406"/>
            <a:ext cx="5206349" cy="3225397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840" y="1293463"/>
            <a:ext cx="5206349" cy="3225397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532" y="1299236"/>
            <a:ext cx="5206349" cy="3225397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532" y="1299236"/>
            <a:ext cx="5206349" cy="3225397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770" y="1299048"/>
            <a:ext cx="5206349" cy="3225397"/>
          </a:xfrm>
          <a:prstGeom prst="rect">
            <a:avLst/>
          </a:prstGeom>
        </p:spPr>
      </p:pic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22632" y="2546655"/>
            <a:ext cx="3022544" cy="1977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우리의 </a:t>
            </a:r>
            <a:endParaRPr lang="en-US" altLang="ko-KR" sz="28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삶은 </a:t>
            </a:r>
            <a:endParaRPr lang="en-US" altLang="ko-KR" sz="28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안전한가</a:t>
            </a:r>
            <a:r>
              <a:rPr lang="en-US" altLang="ko-KR" sz="28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?</a:t>
            </a:r>
            <a:endParaRPr lang="en-US" altLang="ko-KR" sz="2800" dirty="0" smtClean="0">
              <a:solidFill>
                <a:srgbClr val="EFB40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642" y="713410"/>
            <a:ext cx="8229781" cy="56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14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주제 소개</a:t>
            </a:r>
            <a:r>
              <a:rPr lang="en-US" altLang="ko-KR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5960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>
                <a:solidFill>
                  <a:prstClr val="white"/>
                </a:solidFill>
              </a:rPr>
              <a:t>p3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BB5961CA-A0E5-44B9-AA01-6F95C96DE17F}"/>
              </a:ext>
            </a:extLst>
          </p:cNvPr>
          <p:cNvGrpSpPr/>
          <p:nvPr/>
        </p:nvGrpSpPr>
        <p:grpSpPr>
          <a:xfrm>
            <a:off x="440566" y="1267182"/>
            <a:ext cx="108000" cy="2146763"/>
            <a:chOff x="859666" y="606782"/>
            <a:chExt cx="108000" cy="2146763"/>
          </a:xfrm>
          <a:solidFill>
            <a:srgbClr val="FFC000"/>
          </a:solidFill>
        </p:grpSpPr>
        <p:sp>
          <p:nvSpPr>
            <p:cNvPr id="193" name="타원 192">
              <a:extLst>
                <a:ext uri="{FF2B5EF4-FFF2-40B4-BE49-F238E27FC236}">
                  <a16:creationId xmlns:a16="http://schemas.microsoft.com/office/drawing/2014/main" id="{06069490-6D53-4956-8D8C-709ACCDB11D1}"/>
                </a:ext>
              </a:extLst>
            </p:cNvPr>
            <p:cNvSpPr/>
            <p:nvPr/>
          </p:nvSpPr>
          <p:spPr>
            <a:xfrm>
              <a:off x="859666" y="2645545"/>
              <a:ext cx="108000" cy="10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4" name="타원 193">
              <a:extLst>
                <a:ext uri="{FF2B5EF4-FFF2-40B4-BE49-F238E27FC236}">
                  <a16:creationId xmlns:a16="http://schemas.microsoft.com/office/drawing/2014/main" id="{ABB59D4C-E1CD-41FA-996C-B69C86D3AE66}"/>
                </a:ext>
              </a:extLst>
            </p:cNvPr>
            <p:cNvSpPr/>
            <p:nvPr/>
          </p:nvSpPr>
          <p:spPr>
            <a:xfrm>
              <a:off x="863266" y="2436049"/>
              <a:ext cx="100800" cy="100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5" name="타원 194">
              <a:extLst>
                <a:ext uri="{FF2B5EF4-FFF2-40B4-BE49-F238E27FC236}">
                  <a16:creationId xmlns:a16="http://schemas.microsoft.com/office/drawing/2014/main" id="{D10D7C24-F7D2-4E06-9CE2-3AAD4FA4A40E}"/>
                </a:ext>
              </a:extLst>
            </p:cNvPr>
            <p:cNvSpPr/>
            <p:nvPr/>
          </p:nvSpPr>
          <p:spPr>
            <a:xfrm>
              <a:off x="866866" y="2233752"/>
              <a:ext cx="93600" cy="93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6" name="타원 195">
              <a:extLst>
                <a:ext uri="{FF2B5EF4-FFF2-40B4-BE49-F238E27FC236}">
                  <a16:creationId xmlns:a16="http://schemas.microsoft.com/office/drawing/2014/main" id="{D71FFEB8-5D2B-4393-90F7-3B12D434F529}"/>
                </a:ext>
              </a:extLst>
            </p:cNvPr>
            <p:cNvSpPr/>
            <p:nvPr/>
          </p:nvSpPr>
          <p:spPr>
            <a:xfrm>
              <a:off x="870466" y="2038655"/>
              <a:ext cx="86400" cy="86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7" name="타원 196">
              <a:extLst>
                <a:ext uri="{FF2B5EF4-FFF2-40B4-BE49-F238E27FC236}">
                  <a16:creationId xmlns:a16="http://schemas.microsoft.com/office/drawing/2014/main" id="{3FB54434-F32B-44C1-A271-603D69F3FA0A}"/>
                </a:ext>
              </a:extLst>
            </p:cNvPr>
            <p:cNvSpPr/>
            <p:nvPr/>
          </p:nvSpPr>
          <p:spPr>
            <a:xfrm>
              <a:off x="874066" y="1850758"/>
              <a:ext cx="79200" cy="79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8" name="타원 197">
              <a:extLst>
                <a:ext uri="{FF2B5EF4-FFF2-40B4-BE49-F238E27FC236}">
                  <a16:creationId xmlns:a16="http://schemas.microsoft.com/office/drawing/2014/main" id="{A9D8113F-F856-4184-A7A8-5255203E8889}"/>
                </a:ext>
              </a:extLst>
            </p:cNvPr>
            <p:cNvSpPr/>
            <p:nvPr/>
          </p:nvSpPr>
          <p:spPr>
            <a:xfrm>
              <a:off x="877666" y="167006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9" name="타원 198">
              <a:extLst>
                <a:ext uri="{FF2B5EF4-FFF2-40B4-BE49-F238E27FC236}">
                  <a16:creationId xmlns:a16="http://schemas.microsoft.com/office/drawing/2014/main" id="{F4D8FADD-816B-4D16-9557-494D002182FC}"/>
                </a:ext>
              </a:extLst>
            </p:cNvPr>
            <p:cNvSpPr/>
            <p:nvPr/>
          </p:nvSpPr>
          <p:spPr>
            <a:xfrm>
              <a:off x="881266" y="1496564"/>
              <a:ext cx="64800" cy="6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0" name="타원 199">
              <a:extLst>
                <a:ext uri="{FF2B5EF4-FFF2-40B4-BE49-F238E27FC236}">
                  <a16:creationId xmlns:a16="http://schemas.microsoft.com/office/drawing/2014/main" id="{43D640F1-D895-4A78-86AF-4D9406B48115}"/>
                </a:ext>
              </a:extLst>
            </p:cNvPr>
            <p:cNvSpPr/>
            <p:nvPr/>
          </p:nvSpPr>
          <p:spPr>
            <a:xfrm>
              <a:off x="884866" y="1330267"/>
              <a:ext cx="57600" cy="57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1" name="타원 200">
              <a:extLst>
                <a:ext uri="{FF2B5EF4-FFF2-40B4-BE49-F238E27FC236}">
                  <a16:creationId xmlns:a16="http://schemas.microsoft.com/office/drawing/2014/main" id="{5E2FE285-64E3-4E5F-922B-AC0B9C3EB70F}"/>
                </a:ext>
              </a:extLst>
            </p:cNvPr>
            <p:cNvSpPr/>
            <p:nvPr/>
          </p:nvSpPr>
          <p:spPr>
            <a:xfrm>
              <a:off x="888466" y="1171170"/>
              <a:ext cx="50400" cy="5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2" name="타원 201">
              <a:extLst>
                <a:ext uri="{FF2B5EF4-FFF2-40B4-BE49-F238E27FC236}">
                  <a16:creationId xmlns:a16="http://schemas.microsoft.com/office/drawing/2014/main" id="{F905925F-E8F6-4270-8D6A-DBC5D00B7533}"/>
                </a:ext>
              </a:extLst>
            </p:cNvPr>
            <p:cNvSpPr/>
            <p:nvPr/>
          </p:nvSpPr>
          <p:spPr>
            <a:xfrm>
              <a:off x="892066" y="1019273"/>
              <a:ext cx="43200" cy="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3" name="타원 202">
              <a:extLst>
                <a:ext uri="{FF2B5EF4-FFF2-40B4-BE49-F238E27FC236}">
                  <a16:creationId xmlns:a16="http://schemas.microsoft.com/office/drawing/2014/main" id="{B15C5983-8FDC-449B-888B-85838933F6F5}"/>
                </a:ext>
              </a:extLst>
            </p:cNvPr>
            <p:cNvSpPr/>
            <p:nvPr/>
          </p:nvSpPr>
          <p:spPr>
            <a:xfrm>
              <a:off x="895666" y="874576"/>
              <a:ext cx="36000" cy="3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4" name="타원 203">
              <a:extLst>
                <a:ext uri="{FF2B5EF4-FFF2-40B4-BE49-F238E27FC236}">
                  <a16:creationId xmlns:a16="http://schemas.microsoft.com/office/drawing/2014/main" id="{504E6223-AA45-4596-98DD-9408C8183B29}"/>
                </a:ext>
              </a:extLst>
            </p:cNvPr>
            <p:cNvSpPr/>
            <p:nvPr/>
          </p:nvSpPr>
          <p:spPr>
            <a:xfrm>
              <a:off x="899266" y="737079"/>
              <a:ext cx="28800" cy="28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5" name="타원 204">
              <a:extLst>
                <a:ext uri="{FF2B5EF4-FFF2-40B4-BE49-F238E27FC236}">
                  <a16:creationId xmlns:a16="http://schemas.microsoft.com/office/drawing/2014/main" id="{50F58F5E-6B4A-48E3-980D-239D7B3BF8AB}"/>
                </a:ext>
              </a:extLst>
            </p:cNvPr>
            <p:cNvSpPr/>
            <p:nvPr/>
          </p:nvSpPr>
          <p:spPr>
            <a:xfrm>
              <a:off x="902866" y="606782"/>
              <a:ext cx="21600" cy="2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39EA0CE0-7F40-42DD-B05A-936632F20704}"/>
              </a:ext>
            </a:extLst>
          </p:cNvPr>
          <p:cNvGrpSpPr/>
          <p:nvPr/>
        </p:nvGrpSpPr>
        <p:grpSpPr>
          <a:xfrm flipV="1">
            <a:off x="432632" y="4202231"/>
            <a:ext cx="108000" cy="2146763"/>
            <a:chOff x="859666" y="606782"/>
            <a:chExt cx="108000" cy="2146763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C8388FB8-0B07-4361-A4B2-934B4A9B80CB}"/>
                </a:ext>
              </a:extLst>
            </p:cNvPr>
            <p:cNvSpPr/>
            <p:nvPr/>
          </p:nvSpPr>
          <p:spPr>
            <a:xfrm>
              <a:off x="859666" y="2645545"/>
              <a:ext cx="108000" cy="10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1" name="타원 180">
              <a:extLst>
                <a:ext uri="{FF2B5EF4-FFF2-40B4-BE49-F238E27FC236}">
                  <a16:creationId xmlns:a16="http://schemas.microsoft.com/office/drawing/2014/main" id="{85614199-C1E5-4873-BF04-AD133EC9FDD5}"/>
                </a:ext>
              </a:extLst>
            </p:cNvPr>
            <p:cNvSpPr/>
            <p:nvPr/>
          </p:nvSpPr>
          <p:spPr>
            <a:xfrm>
              <a:off x="863266" y="2436049"/>
              <a:ext cx="100800" cy="100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2" name="타원 181">
              <a:extLst>
                <a:ext uri="{FF2B5EF4-FFF2-40B4-BE49-F238E27FC236}">
                  <a16:creationId xmlns:a16="http://schemas.microsoft.com/office/drawing/2014/main" id="{6B6BF0DE-E8ED-4F57-B638-49ED5157C095}"/>
                </a:ext>
              </a:extLst>
            </p:cNvPr>
            <p:cNvSpPr/>
            <p:nvPr/>
          </p:nvSpPr>
          <p:spPr>
            <a:xfrm>
              <a:off x="866866" y="2233752"/>
              <a:ext cx="93600" cy="93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3" name="타원 182">
              <a:extLst>
                <a:ext uri="{FF2B5EF4-FFF2-40B4-BE49-F238E27FC236}">
                  <a16:creationId xmlns:a16="http://schemas.microsoft.com/office/drawing/2014/main" id="{7677E13D-E629-4611-AFFF-15A2A6E5B1B3}"/>
                </a:ext>
              </a:extLst>
            </p:cNvPr>
            <p:cNvSpPr/>
            <p:nvPr/>
          </p:nvSpPr>
          <p:spPr>
            <a:xfrm>
              <a:off x="870466" y="2038655"/>
              <a:ext cx="86400" cy="86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4" name="타원 183">
              <a:extLst>
                <a:ext uri="{FF2B5EF4-FFF2-40B4-BE49-F238E27FC236}">
                  <a16:creationId xmlns:a16="http://schemas.microsoft.com/office/drawing/2014/main" id="{6A790915-7061-4D0E-B12F-32E6F80DD5BF}"/>
                </a:ext>
              </a:extLst>
            </p:cNvPr>
            <p:cNvSpPr/>
            <p:nvPr/>
          </p:nvSpPr>
          <p:spPr>
            <a:xfrm>
              <a:off x="874066" y="1850758"/>
              <a:ext cx="79200" cy="79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4DAD07FB-9AC0-4542-9955-3B0962F4639A}"/>
                </a:ext>
              </a:extLst>
            </p:cNvPr>
            <p:cNvSpPr/>
            <p:nvPr/>
          </p:nvSpPr>
          <p:spPr>
            <a:xfrm>
              <a:off x="877666" y="167006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FFB09346-61B1-47B8-8316-5C81667256E6}"/>
                </a:ext>
              </a:extLst>
            </p:cNvPr>
            <p:cNvSpPr/>
            <p:nvPr/>
          </p:nvSpPr>
          <p:spPr>
            <a:xfrm>
              <a:off x="881266" y="1496564"/>
              <a:ext cx="64800" cy="6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7" name="타원 186">
              <a:extLst>
                <a:ext uri="{FF2B5EF4-FFF2-40B4-BE49-F238E27FC236}">
                  <a16:creationId xmlns:a16="http://schemas.microsoft.com/office/drawing/2014/main" id="{7F6A7560-6061-4EB7-835D-3D70762D496E}"/>
                </a:ext>
              </a:extLst>
            </p:cNvPr>
            <p:cNvSpPr/>
            <p:nvPr/>
          </p:nvSpPr>
          <p:spPr>
            <a:xfrm>
              <a:off x="884866" y="1330267"/>
              <a:ext cx="57600" cy="57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8" name="타원 187">
              <a:extLst>
                <a:ext uri="{FF2B5EF4-FFF2-40B4-BE49-F238E27FC236}">
                  <a16:creationId xmlns:a16="http://schemas.microsoft.com/office/drawing/2014/main" id="{F55731EC-0990-44D1-BE90-E7C105304CBC}"/>
                </a:ext>
              </a:extLst>
            </p:cNvPr>
            <p:cNvSpPr/>
            <p:nvPr/>
          </p:nvSpPr>
          <p:spPr>
            <a:xfrm>
              <a:off x="888466" y="1171170"/>
              <a:ext cx="50400" cy="5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9" name="타원 188">
              <a:extLst>
                <a:ext uri="{FF2B5EF4-FFF2-40B4-BE49-F238E27FC236}">
                  <a16:creationId xmlns:a16="http://schemas.microsoft.com/office/drawing/2014/main" id="{C55EAA92-1DDE-4C8E-B0C1-D7A4A5AFFB41}"/>
                </a:ext>
              </a:extLst>
            </p:cNvPr>
            <p:cNvSpPr/>
            <p:nvPr/>
          </p:nvSpPr>
          <p:spPr>
            <a:xfrm>
              <a:off x="892066" y="1019273"/>
              <a:ext cx="43200" cy="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0" name="타원 189">
              <a:extLst>
                <a:ext uri="{FF2B5EF4-FFF2-40B4-BE49-F238E27FC236}">
                  <a16:creationId xmlns:a16="http://schemas.microsoft.com/office/drawing/2014/main" id="{CC5E7852-5EB3-4760-8A92-8867A1FF7730}"/>
                </a:ext>
              </a:extLst>
            </p:cNvPr>
            <p:cNvSpPr/>
            <p:nvPr/>
          </p:nvSpPr>
          <p:spPr>
            <a:xfrm>
              <a:off x="895666" y="874576"/>
              <a:ext cx="36000" cy="3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1" name="타원 190">
              <a:extLst>
                <a:ext uri="{FF2B5EF4-FFF2-40B4-BE49-F238E27FC236}">
                  <a16:creationId xmlns:a16="http://schemas.microsoft.com/office/drawing/2014/main" id="{C2160132-5B69-43C6-BFE4-31602692EA03}"/>
                </a:ext>
              </a:extLst>
            </p:cNvPr>
            <p:cNvSpPr/>
            <p:nvPr/>
          </p:nvSpPr>
          <p:spPr>
            <a:xfrm>
              <a:off x="899266" y="737079"/>
              <a:ext cx="28800" cy="28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2" name="타원 191">
              <a:extLst>
                <a:ext uri="{FF2B5EF4-FFF2-40B4-BE49-F238E27FC236}">
                  <a16:creationId xmlns:a16="http://schemas.microsoft.com/office/drawing/2014/main" id="{E32040EB-9B72-4FDD-A741-1A00D792CAA4}"/>
                </a:ext>
              </a:extLst>
            </p:cNvPr>
            <p:cNvSpPr/>
            <p:nvPr/>
          </p:nvSpPr>
          <p:spPr>
            <a:xfrm>
              <a:off x="902866" y="606782"/>
              <a:ext cx="21600" cy="2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41" name="그룹 140"/>
          <p:cNvGrpSpPr/>
          <p:nvPr/>
        </p:nvGrpSpPr>
        <p:grpSpPr>
          <a:xfrm>
            <a:off x="4408712" y="2551501"/>
            <a:ext cx="2012336" cy="2136923"/>
            <a:chOff x="4394263" y="2663525"/>
            <a:chExt cx="2012336" cy="2136923"/>
          </a:xfrm>
        </p:grpSpPr>
        <p:sp>
          <p:nvSpPr>
            <p:cNvPr id="177" name="자유형 176">
              <a:extLst>
                <a:ext uri="{FF2B5EF4-FFF2-40B4-BE49-F238E27FC236}">
                  <a16:creationId xmlns:a16="http://schemas.microsoft.com/office/drawing/2014/main" id="{94D904D1-7FA3-460B-AAD9-621DBD47A584}"/>
                </a:ext>
              </a:extLst>
            </p:cNvPr>
            <p:cNvSpPr/>
            <p:nvPr/>
          </p:nvSpPr>
          <p:spPr>
            <a:xfrm>
              <a:off x="4394263" y="2663525"/>
              <a:ext cx="1864189" cy="2080167"/>
            </a:xfrm>
            <a:custGeom>
              <a:avLst/>
              <a:gdLst>
                <a:gd name="connsiteX0" fmla="*/ 361561 w 1864189"/>
                <a:gd name="connsiteY0" fmla="*/ 0 h 2080167"/>
                <a:gd name="connsiteX1" fmla="*/ 1512880 w 1864189"/>
                <a:gd name="connsiteY1" fmla="*/ 0 h 2080167"/>
                <a:gd name="connsiteX2" fmla="*/ 1846028 w 1864189"/>
                <a:gd name="connsiteY2" fmla="*/ 220825 h 2080167"/>
                <a:gd name="connsiteX3" fmla="*/ 1864189 w 1864189"/>
                <a:gd name="connsiteY3" fmla="*/ 279329 h 2080167"/>
                <a:gd name="connsiteX4" fmla="*/ 1819976 w 1864189"/>
                <a:gd name="connsiteY4" fmla="*/ 279329 h 2080167"/>
                <a:gd name="connsiteX5" fmla="*/ 1808741 w 1864189"/>
                <a:gd name="connsiteY5" fmla="*/ 243136 h 2080167"/>
                <a:gd name="connsiteX6" fmla="*/ 1507370 w 1864189"/>
                <a:gd name="connsiteY6" fmla="*/ 43374 h 2080167"/>
                <a:gd name="connsiteX7" fmla="*/ 367070 w 1864189"/>
                <a:gd name="connsiteY7" fmla="*/ 43374 h 2080167"/>
                <a:gd name="connsiteX8" fmla="*/ 39996 w 1864189"/>
                <a:gd name="connsiteY8" fmla="*/ 370448 h 2080167"/>
                <a:gd name="connsiteX9" fmla="*/ 39996 w 1864189"/>
                <a:gd name="connsiteY9" fmla="*/ 1707694 h 2080167"/>
                <a:gd name="connsiteX10" fmla="*/ 367070 w 1864189"/>
                <a:gd name="connsiteY10" fmla="*/ 2034768 h 2080167"/>
                <a:gd name="connsiteX11" fmla="*/ 1337837 w 1864189"/>
                <a:gd name="connsiteY11" fmla="*/ 2034768 h 2080167"/>
                <a:gd name="connsiteX12" fmla="*/ 1337837 w 1864189"/>
                <a:gd name="connsiteY12" fmla="*/ 2080167 h 2080167"/>
                <a:gd name="connsiteX13" fmla="*/ 361561 w 1864189"/>
                <a:gd name="connsiteY13" fmla="*/ 2080167 h 2080167"/>
                <a:gd name="connsiteX14" fmla="*/ 0 w 1864189"/>
                <a:gd name="connsiteY14" fmla="*/ 1718606 h 2080167"/>
                <a:gd name="connsiteX15" fmla="*/ 0 w 1864189"/>
                <a:gd name="connsiteY15" fmla="*/ 361561 h 2080167"/>
                <a:gd name="connsiteX16" fmla="*/ 361561 w 1864189"/>
                <a:gd name="connsiteY16" fmla="*/ 0 h 208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4189" h="2080167">
                  <a:moveTo>
                    <a:pt x="361561" y="0"/>
                  </a:moveTo>
                  <a:lnTo>
                    <a:pt x="1512880" y="0"/>
                  </a:lnTo>
                  <a:cubicBezTo>
                    <a:pt x="1662644" y="0"/>
                    <a:pt x="1791140" y="91055"/>
                    <a:pt x="1846028" y="220825"/>
                  </a:cubicBezTo>
                  <a:lnTo>
                    <a:pt x="1864189" y="279329"/>
                  </a:lnTo>
                  <a:lnTo>
                    <a:pt x="1819976" y="279329"/>
                  </a:lnTo>
                  <a:lnTo>
                    <a:pt x="1808741" y="243136"/>
                  </a:lnTo>
                  <a:cubicBezTo>
                    <a:pt x="1759089" y="125744"/>
                    <a:pt x="1642849" y="43374"/>
                    <a:pt x="1507370" y="43374"/>
                  </a:cubicBezTo>
                  <a:lnTo>
                    <a:pt x="367070" y="43374"/>
                  </a:lnTo>
                  <a:cubicBezTo>
                    <a:pt x="186432" y="43374"/>
                    <a:pt x="39996" y="189810"/>
                    <a:pt x="39996" y="370448"/>
                  </a:cubicBezTo>
                  <a:lnTo>
                    <a:pt x="39996" y="1707694"/>
                  </a:lnTo>
                  <a:cubicBezTo>
                    <a:pt x="39996" y="1888332"/>
                    <a:pt x="186432" y="2034768"/>
                    <a:pt x="367070" y="2034768"/>
                  </a:cubicBezTo>
                  <a:lnTo>
                    <a:pt x="1337837" y="2034768"/>
                  </a:lnTo>
                  <a:lnTo>
                    <a:pt x="1337837" y="2080167"/>
                  </a:lnTo>
                  <a:lnTo>
                    <a:pt x="361561" y="2080167"/>
                  </a:lnTo>
                  <a:cubicBezTo>
                    <a:pt x="161876" y="2080167"/>
                    <a:pt x="0" y="1918291"/>
                    <a:pt x="0" y="1718606"/>
                  </a:cubicBezTo>
                  <a:lnTo>
                    <a:pt x="0" y="361561"/>
                  </a:lnTo>
                  <a:cubicBezTo>
                    <a:pt x="0" y="161876"/>
                    <a:pt x="161876" y="0"/>
                    <a:pt x="361561" y="0"/>
                  </a:cubicBezTo>
                  <a:close/>
                </a:path>
              </a:pathLst>
            </a:custGeom>
            <a:solidFill>
              <a:srgbClr val="FFC000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178" name="직선 연결선 177">
              <a:extLst>
                <a:ext uri="{FF2B5EF4-FFF2-40B4-BE49-F238E27FC236}">
                  <a16:creationId xmlns:a16="http://schemas.microsoft.com/office/drawing/2014/main" id="{5DC62F41-1575-4902-BB03-6A0FBEC273C4}"/>
                </a:ext>
              </a:extLst>
            </p:cNvPr>
            <p:cNvCxnSpPr>
              <a:cxnSpLocks/>
            </p:cNvCxnSpPr>
            <p:nvPr/>
          </p:nvCxnSpPr>
          <p:spPr>
            <a:xfrm>
              <a:off x="6232743" y="2923772"/>
              <a:ext cx="173856" cy="732625"/>
            </a:xfrm>
            <a:prstGeom prst="line">
              <a:avLst/>
            </a:prstGeom>
            <a:ln w="4318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F71BFEB7-7D7F-445C-A37E-C9180A04E352}"/>
                </a:ext>
              </a:extLst>
            </p:cNvPr>
            <p:cNvSpPr/>
            <p:nvPr/>
          </p:nvSpPr>
          <p:spPr>
            <a:xfrm>
              <a:off x="5732100" y="4661536"/>
              <a:ext cx="138912" cy="138912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A339E56A-620E-4329-B7EE-B4BD6B4D541A}"/>
              </a:ext>
            </a:extLst>
          </p:cNvPr>
          <p:cNvSpPr/>
          <p:nvPr/>
        </p:nvSpPr>
        <p:spPr>
          <a:xfrm>
            <a:off x="5263382" y="4818513"/>
            <a:ext cx="174829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b="1" dirty="0" smtClean="0">
                <a:solidFill>
                  <a:srgbClr val="FFC000"/>
                </a:solidFill>
                <a:latin typeface="LINE Seed Sans ExtraBold" panose="020B0803020203020204" pitchFamily="34" charset="0"/>
                <a:ea typeface="LINE Seed Sans ExtraBold" panose="020B0803020203020204" pitchFamily="34" charset="0"/>
                <a:cs typeface="LINE Seed Sans ExtraBold" panose="020B0803020203020204" pitchFamily="34" charset="0"/>
              </a:rPr>
              <a:t>55.3</a:t>
            </a:r>
            <a:r>
              <a:rPr lang="en-US" altLang="ko-KR" sz="2800" dirty="0" smtClean="0">
                <a:solidFill>
                  <a:srgbClr val="FFC000"/>
                </a:solidFill>
                <a:latin typeface="LINE Seed Sans ExtraBold" panose="020B0803020203020204" pitchFamily="34" charset="0"/>
                <a:ea typeface="LINE Seed Sans ExtraBold" panose="020B0803020203020204" pitchFamily="34" charset="0"/>
                <a:cs typeface="LINE Seed Sans ExtraBold" panose="020B0803020203020204" pitchFamily="34" charset="0"/>
              </a:rPr>
              <a:t>%</a:t>
            </a:r>
            <a:endParaRPr lang="en-US" altLang="ko-KR" sz="2400" b="1" dirty="0">
              <a:solidFill>
                <a:srgbClr val="FFC000"/>
              </a:solidFill>
              <a:latin typeface="LINE Seed Sans ExtraBold" panose="020B0803020203020204" pitchFamily="34" charset="0"/>
              <a:ea typeface="LINE Seed Sans ExtraBold" panose="020B0803020203020204" pitchFamily="34" charset="0"/>
              <a:cs typeface="LINE Seed Sans ExtraBold" panose="020B0803020203020204" pitchFamily="34" charset="0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A339E56A-620E-4329-B7EE-B4BD6B4D541A}"/>
              </a:ext>
            </a:extLst>
          </p:cNvPr>
          <p:cNvSpPr/>
          <p:nvPr/>
        </p:nvSpPr>
        <p:spPr>
          <a:xfrm>
            <a:off x="6137531" y="1855007"/>
            <a:ext cx="1524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40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ExtraBold" panose="020B0803020203020204" pitchFamily="34" charset="0"/>
              </a:rPr>
              <a:t>4</a:t>
            </a:r>
            <a:r>
              <a:rPr lang="ko-KR" altLang="en-US" sz="40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ExtraBold" panose="020B0803020203020204" pitchFamily="34" charset="0"/>
              </a:rPr>
              <a:t>등급</a:t>
            </a:r>
            <a:endParaRPr lang="en-US" altLang="ko-KR" sz="4000" b="1" dirty="0">
              <a:solidFill>
                <a:prstClr val="black">
                  <a:lumMod val="50000"/>
                  <a:lumOff val="50000"/>
                </a:prst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LINE Seed Sans ExtraBold" panose="020B0803020203020204" pitchFamily="34" charset="0"/>
            </a:endParaRPr>
          </a:p>
        </p:txBody>
      </p:sp>
      <p:grpSp>
        <p:nvGrpSpPr>
          <p:cNvPr id="144" name="그룹 143"/>
          <p:cNvGrpSpPr/>
          <p:nvPr/>
        </p:nvGrpSpPr>
        <p:grpSpPr>
          <a:xfrm rot="10800000">
            <a:off x="6446564" y="2494745"/>
            <a:ext cx="2018686" cy="2136923"/>
            <a:chOff x="4394263" y="2663525"/>
            <a:chExt cx="2018686" cy="2136923"/>
          </a:xfrm>
        </p:grpSpPr>
        <p:sp>
          <p:nvSpPr>
            <p:cNvPr id="174" name="자유형 173">
              <a:extLst>
                <a:ext uri="{FF2B5EF4-FFF2-40B4-BE49-F238E27FC236}">
                  <a16:creationId xmlns:a16="http://schemas.microsoft.com/office/drawing/2014/main" id="{94D904D1-7FA3-460B-AAD9-621DBD47A584}"/>
                </a:ext>
              </a:extLst>
            </p:cNvPr>
            <p:cNvSpPr/>
            <p:nvPr/>
          </p:nvSpPr>
          <p:spPr>
            <a:xfrm>
              <a:off x="4394263" y="2663525"/>
              <a:ext cx="1864189" cy="2080167"/>
            </a:xfrm>
            <a:custGeom>
              <a:avLst/>
              <a:gdLst>
                <a:gd name="connsiteX0" fmla="*/ 361561 w 1864189"/>
                <a:gd name="connsiteY0" fmla="*/ 0 h 2080167"/>
                <a:gd name="connsiteX1" fmla="*/ 1512880 w 1864189"/>
                <a:gd name="connsiteY1" fmla="*/ 0 h 2080167"/>
                <a:gd name="connsiteX2" fmla="*/ 1846028 w 1864189"/>
                <a:gd name="connsiteY2" fmla="*/ 220825 h 2080167"/>
                <a:gd name="connsiteX3" fmla="*/ 1864189 w 1864189"/>
                <a:gd name="connsiteY3" fmla="*/ 279329 h 2080167"/>
                <a:gd name="connsiteX4" fmla="*/ 1819976 w 1864189"/>
                <a:gd name="connsiteY4" fmla="*/ 279329 h 2080167"/>
                <a:gd name="connsiteX5" fmla="*/ 1808741 w 1864189"/>
                <a:gd name="connsiteY5" fmla="*/ 243136 h 2080167"/>
                <a:gd name="connsiteX6" fmla="*/ 1507370 w 1864189"/>
                <a:gd name="connsiteY6" fmla="*/ 43374 h 2080167"/>
                <a:gd name="connsiteX7" fmla="*/ 367070 w 1864189"/>
                <a:gd name="connsiteY7" fmla="*/ 43374 h 2080167"/>
                <a:gd name="connsiteX8" fmla="*/ 39996 w 1864189"/>
                <a:gd name="connsiteY8" fmla="*/ 370448 h 2080167"/>
                <a:gd name="connsiteX9" fmla="*/ 39996 w 1864189"/>
                <a:gd name="connsiteY9" fmla="*/ 1707694 h 2080167"/>
                <a:gd name="connsiteX10" fmla="*/ 367070 w 1864189"/>
                <a:gd name="connsiteY10" fmla="*/ 2034768 h 2080167"/>
                <a:gd name="connsiteX11" fmla="*/ 1337837 w 1864189"/>
                <a:gd name="connsiteY11" fmla="*/ 2034768 h 2080167"/>
                <a:gd name="connsiteX12" fmla="*/ 1337837 w 1864189"/>
                <a:gd name="connsiteY12" fmla="*/ 2080167 h 2080167"/>
                <a:gd name="connsiteX13" fmla="*/ 361561 w 1864189"/>
                <a:gd name="connsiteY13" fmla="*/ 2080167 h 2080167"/>
                <a:gd name="connsiteX14" fmla="*/ 0 w 1864189"/>
                <a:gd name="connsiteY14" fmla="*/ 1718606 h 2080167"/>
                <a:gd name="connsiteX15" fmla="*/ 0 w 1864189"/>
                <a:gd name="connsiteY15" fmla="*/ 361561 h 2080167"/>
                <a:gd name="connsiteX16" fmla="*/ 361561 w 1864189"/>
                <a:gd name="connsiteY16" fmla="*/ 0 h 208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4189" h="2080167">
                  <a:moveTo>
                    <a:pt x="361561" y="0"/>
                  </a:moveTo>
                  <a:lnTo>
                    <a:pt x="1512880" y="0"/>
                  </a:lnTo>
                  <a:cubicBezTo>
                    <a:pt x="1662644" y="0"/>
                    <a:pt x="1791140" y="91055"/>
                    <a:pt x="1846028" y="220825"/>
                  </a:cubicBezTo>
                  <a:lnTo>
                    <a:pt x="1864189" y="279329"/>
                  </a:lnTo>
                  <a:lnTo>
                    <a:pt x="1819976" y="279329"/>
                  </a:lnTo>
                  <a:lnTo>
                    <a:pt x="1808741" y="243136"/>
                  </a:lnTo>
                  <a:cubicBezTo>
                    <a:pt x="1759089" y="125744"/>
                    <a:pt x="1642849" y="43374"/>
                    <a:pt x="1507370" y="43374"/>
                  </a:cubicBezTo>
                  <a:lnTo>
                    <a:pt x="367070" y="43374"/>
                  </a:lnTo>
                  <a:cubicBezTo>
                    <a:pt x="186432" y="43374"/>
                    <a:pt x="39996" y="189810"/>
                    <a:pt x="39996" y="370448"/>
                  </a:cubicBezTo>
                  <a:lnTo>
                    <a:pt x="39996" y="1707694"/>
                  </a:lnTo>
                  <a:cubicBezTo>
                    <a:pt x="39996" y="1888332"/>
                    <a:pt x="186432" y="2034768"/>
                    <a:pt x="367070" y="2034768"/>
                  </a:cubicBezTo>
                  <a:lnTo>
                    <a:pt x="1337837" y="2034768"/>
                  </a:lnTo>
                  <a:lnTo>
                    <a:pt x="1337837" y="2080167"/>
                  </a:lnTo>
                  <a:lnTo>
                    <a:pt x="361561" y="2080167"/>
                  </a:lnTo>
                  <a:cubicBezTo>
                    <a:pt x="161876" y="2080167"/>
                    <a:pt x="0" y="1918291"/>
                    <a:pt x="0" y="1718606"/>
                  </a:cubicBezTo>
                  <a:lnTo>
                    <a:pt x="0" y="361561"/>
                  </a:lnTo>
                  <a:cubicBezTo>
                    <a:pt x="0" y="161876"/>
                    <a:pt x="161876" y="0"/>
                    <a:pt x="36156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175" name="직선 연결선 174">
              <a:extLst>
                <a:ext uri="{FF2B5EF4-FFF2-40B4-BE49-F238E27FC236}">
                  <a16:creationId xmlns:a16="http://schemas.microsoft.com/office/drawing/2014/main" id="{5DC62F41-1575-4902-BB03-6A0FBEC273C4}"/>
                </a:ext>
              </a:extLst>
            </p:cNvPr>
            <p:cNvCxnSpPr>
              <a:cxnSpLocks/>
            </p:cNvCxnSpPr>
            <p:nvPr/>
          </p:nvCxnSpPr>
          <p:spPr>
            <a:xfrm>
              <a:off x="6239093" y="2923772"/>
              <a:ext cx="173856" cy="732625"/>
            </a:xfrm>
            <a:prstGeom prst="line">
              <a:avLst/>
            </a:prstGeom>
            <a:ln w="4318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타원 175">
              <a:extLst>
                <a:ext uri="{FF2B5EF4-FFF2-40B4-BE49-F238E27FC236}">
                  <a16:creationId xmlns:a16="http://schemas.microsoft.com/office/drawing/2014/main" id="{F71BFEB7-7D7F-445C-A37E-C9180A04E352}"/>
                </a:ext>
              </a:extLst>
            </p:cNvPr>
            <p:cNvSpPr/>
            <p:nvPr/>
          </p:nvSpPr>
          <p:spPr>
            <a:xfrm>
              <a:off x="5732100" y="4661536"/>
              <a:ext cx="138912" cy="138912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1614111" y="3054980"/>
            <a:ext cx="260727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우리의 삶은 안전한가</a:t>
            </a:r>
            <a:r>
              <a:rPr lang="en-US" altLang="ko-KR" sz="2000" dirty="0" smtClean="0">
                <a:solidFill>
                  <a:srgbClr val="EFB40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밤에 혼자 동네의 골목길을 걸을 때</a:t>
            </a:r>
            <a:endParaRPr lang="en-US" altLang="ko-KR" sz="1200" dirty="0" smtClean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LINE Seed Sans KR Regular" panose="020B0603020203020204" pitchFamily="50" charset="-127"/>
                <a:ea typeface="LINE Seed Sans KR Regular" panose="020B0603020203020204" pitchFamily="50" charset="-127"/>
                <a:cs typeface="LINE Seed Sans KR Regular" panose="020B0603020203020204" pitchFamily="50" charset="-127"/>
              </a:rPr>
              <a:t>범죄 피해에 대한 두려움을 느끼는 정도 </a:t>
            </a:r>
            <a:endParaRPr lang="ko-KR" altLang="en-US" sz="1200" dirty="0">
              <a:solidFill>
                <a:schemeClr val="bg1"/>
              </a:solidFill>
              <a:latin typeface="LINE Seed Sans KR Regular" panose="020B0603020203020204" pitchFamily="50" charset="-127"/>
              <a:ea typeface="LINE Seed Sans KR Regular" panose="020B0603020203020204" pitchFamily="50" charset="-127"/>
              <a:cs typeface="LINE Seed Sans KR Regular" panose="020B0603020203020204" pitchFamily="50" charset="-127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8793409" y="3096400"/>
            <a:ext cx="260727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수원시</a:t>
            </a:r>
            <a:endParaRPr lang="en-US" altLang="ko-KR" sz="2000" dirty="0" smtClean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범죄 안전 등급</a:t>
            </a:r>
            <a:endParaRPr lang="en-US" altLang="ko-KR" sz="2000" dirty="0" smtClean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179" y="3178060"/>
            <a:ext cx="866628" cy="86662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413" y="3178060"/>
            <a:ext cx="758118" cy="88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타원 30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p4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79015" y="229580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데이터 수집 방법</a:t>
            </a:r>
            <a:r>
              <a:rPr lang="en-US" altLang="ko-KR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0" name="원호 49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1" name="그림 5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84" y="1448791"/>
            <a:ext cx="4190128" cy="3989689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B87BF8B-0CF4-478B-BBC3-F408A11874A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546" y="495300"/>
            <a:ext cx="4623711" cy="59436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739" y="746955"/>
            <a:ext cx="3999323" cy="532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92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데이터 </a:t>
            </a: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선정</a:t>
            </a:r>
            <a:r>
              <a:rPr lang="en-US" altLang="ko-KR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9" name="직사각형 178"/>
          <p:cNvSpPr/>
          <p:nvPr/>
        </p:nvSpPr>
        <p:spPr>
          <a:xfrm>
            <a:off x="5138386" y="2987752"/>
            <a:ext cx="1825534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논문 검색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80" name="직사각형 179"/>
          <p:cNvSpPr/>
          <p:nvPr/>
        </p:nvSpPr>
        <p:spPr>
          <a:xfrm>
            <a:off x="5638219" y="2533619"/>
            <a:ext cx="8258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Data</a:t>
            </a:r>
            <a:endParaRPr lang="ko-KR" altLang="en-US" sz="1400" b="1" dirty="0">
              <a:solidFill>
                <a:prstClr val="whit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1" name="타원 180"/>
          <p:cNvSpPr/>
          <p:nvPr/>
        </p:nvSpPr>
        <p:spPr>
          <a:xfrm>
            <a:off x="6677840" y="31081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2" name="타원 181"/>
          <p:cNvSpPr/>
          <p:nvPr/>
        </p:nvSpPr>
        <p:spPr>
          <a:xfrm>
            <a:off x="6845410" y="31081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3" name="타원 182"/>
          <p:cNvSpPr/>
          <p:nvPr/>
        </p:nvSpPr>
        <p:spPr>
          <a:xfrm>
            <a:off x="7012980" y="31081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4" name="타원 183"/>
          <p:cNvSpPr/>
          <p:nvPr/>
        </p:nvSpPr>
        <p:spPr>
          <a:xfrm>
            <a:off x="7180550" y="31081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5" name="타원 184"/>
          <p:cNvSpPr/>
          <p:nvPr/>
        </p:nvSpPr>
        <p:spPr>
          <a:xfrm>
            <a:off x="7348120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6" name="타원 185"/>
          <p:cNvSpPr/>
          <p:nvPr/>
        </p:nvSpPr>
        <p:spPr>
          <a:xfrm>
            <a:off x="7515690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7" name="타원 186"/>
          <p:cNvSpPr/>
          <p:nvPr/>
        </p:nvSpPr>
        <p:spPr>
          <a:xfrm>
            <a:off x="7683260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8" name="타원 187"/>
          <p:cNvSpPr/>
          <p:nvPr/>
        </p:nvSpPr>
        <p:spPr>
          <a:xfrm>
            <a:off x="7850830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9" name="타원 188"/>
          <p:cNvSpPr/>
          <p:nvPr/>
        </p:nvSpPr>
        <p:spPr>
          <a:xfrm>
            <a:off x="8018400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0" name="타원 189"/>
          <p:cNvSpPr/>
          <p:nvPr/>
        </p:nvSpPr>
        <p:spPr>
          <a:xfrm>
            <a:off x="8185970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1" name="타원 190"/>
          <p:cNvSpPr/>
          <p:nvPr/>
        </p:nvSpPr>
        <p:spPr>
          <a:xfrm>
            <a:off x="3684019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2" name="타원 191"/>
          <p:cNvSpPr/>
          <p:nvPr/>
        </p:nvSpPr>
        <p:spPr>
          <a:xfrm>
            <a:off x="3851589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3" name="타원 192"/>
          <p:cNvSpPr/>
          <p:nvPr/>
        </p:nvSpPr>
        <p:spPr>
          <a:xfrm>
            <a:off x="4019159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4" name="타원 193"/>
          <p:cNvSpPr/>
          <p:nvPr/>
        </p:nvSpPr>
        <p:spPr>
          <a:xfrm>
            <a:off x="4186729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5" name="타원 194"/>
          <p:cNvSpPr/>
          <p:nvPr/>
        </p:nvSpPr>
        <p:spPr>
          <a:xfrm>
            <a:off x="4354299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6" name="타원 195"/>
          <p:cNvSpPr/>
          <p:nvPr/>
        </p:nvSpPr>
        <p:spPr>
          <a:xfrm>
            <a:off x="4521869" y="31081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7" name="타원 196"/>
          <p:cNvSpPr/>
          <p:nvPr/>
        </p:nvSpPr>
        <p:spPr>
          <a:xfrm>
            <a:off x="4689439" y="31081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8" name="타원 197"/>
          <p:cNvSpPr/>
          <p:nvPr/>
        </p:nvSpPr>
        <p:spPr>
          <a:xfrm>
            <a:off x="4857009" y="31081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9" name="타원 198"/>
          <p:cNvSpPr/>
          <p:nvPr/>
        </p:nvSpPr>
        <p:spPr>
          <a:xfrm>
            <a:off x="5024579" y="31081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0" name="타원 199"/>
          <p:cNvSpPr/>
          <p:nvPr/>
        </p:nvSpPr>
        <p:spPr>
          <a:xfrm>
            <a:off x="5192149" y="31081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1" name="직사각형 200"/>
          <p:cNvSpPr/>
          <p:nvPr/>
        </p:nvSpPr>
        <p:spPr>
          <a:xfrm>
            <a:off x="5138386" y="3418802"/>
            <a:ext cx="1825534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데이터 수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202" name="타원 201"/>
          <p:cNvSpPr/>
          <p:nvPr/>
        </p:nvSpPr>
        <p:spPr>
          <a:xfrm>
            <a:off x="6677840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3" name="타원 202"/>
          <p:cNvSpPr/>
          <p:nvPr/>
        </p:nvSpPr>
        <p:spPr>
          <a:xfrm>
            <a:off x="6845410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4" name="타원 203"/>
          <p:cNvSpPr/>
          <p:nvPr/>
        </p:nvSpPr>
        <p:spPr>
          <a:xfrm>
            <a:off x="7012980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5" name="타원 204"/>
          <p:cNvSpPr/>
          <p:nvPr/>
        </p:nvSpPr>
        <p:spPr>
          <a:xfrm>
            <a:off x="7180550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6" name="타원 205"/>
          <p:cNvSpPr/>
          <p:nvPr/>
        </p:nvSpPr>
        <p:spPr>
          <a:xfrm>
            <a:off x="7348120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7" name="타원 206"/>
          <p:cNvSpPr/>
          <p:nvPr/>
        </p:nvSpPr>
        <p:spPr>
          <a:xfrm>
            <a:off x="7515690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8" name="타원 207"/>
          <p:cNvSpPr/>
          <p:nvPr/>
        </p:nvSpPr>
        <p:spPr>
          <a:xfrm>
            <a:off x="7683260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9" name="타원 208"/>
          <p:cNvSpPr/>
          <p:nvPr/>
        </p:nvSpPr>
        <p:spPr>
          <a:xfrm>
            <a:off x="7850830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0" name="타원 209"/>
          <p:cNvSpPr/>
          <p:nvPr/>
        </p:nvSpPr>
        <p:spPr>
          <a:xfrm>
            <a:off x="8018400" y="353920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1" name="타원 210"/>
          <p:cNvSpPr/>
          <p:nvPr/>
        </p:nvSpPr>
        <p:spPr>
          <a:xfrm>
            <a:off x="8185970" y="353920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2" name="타원 211"/>
          <p:cNvSpPr/>
          <p:nvPr/>
        </p:nvSpPr>
        <p:spPr>
          <a:xfrm>
            <a:off x="3684019" y="353920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3" name="타원 212"/>
          <p:cNvSpPr/>
          <p:nvPr/>
        </p:nvSpPr>
        <p:spPr>
          <a:xfrm>
            <a:off x="3851589" y="353920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4" name="타원 213"/>
          <p:cNvSpPr/>
          <p:nvPr/>
        </p:nvSpPr>
        <p:spPr>
          <a:xfrm>
            <a:off x="4019159" y="353920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5" name="타원 214"/>
          <p:cNvSpPr/>
          <p:nvPr/>
        </p:nvSpPr>
        <p:spPr>
          <a:xfrm>
            <a:off x="4186729" y="353920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6" name="타원 215"/>
          <p:cNvSpPr/>
          <p:nvPr/>
        </p:nvSpPr>
        <p:spPr>
          <a:xfrm>
            <a:off x="4354299" y="353920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7" name="타원 216"/>
          <p:cNvSpPr/>
          <p:nvPr/>
        </p:nvSpPr>
        <p:spPr>
          <a:xfrm>
            <a:off x="4521869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8" name="타원 217"/>
          <p:cNvSpPr/>
          <p:nvPr/>
        </p:nvSpPr>
        <p:spPr>
          <a:xfrm>
            <a:off x="4689439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9" name="타원 218"/>
          <p:cNvSpPr/>
          <p:nvPr/>
        </p:nvSpPr>
        <p:spPr>
          <a:xfrm>
            <a:off x="4857009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0" name="타원 219"/>
          <p:cNvSpPr/>
          <p:nvPr/>
        </p:nvSpPr>
        <p:spPr>
          <a:xfrm>
            <a:off x="5024579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1" name="타원 220"/>
          <p:cNvSpPr/>
          <p:nvPr/>
        </p:nvSpPr>
        <p:spPr>
          <a:xfrm>
            <a:off x="5192149" y="353920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2" name="직사각형 221"/>
          <p:cNvSpPr/>
          <p:nvPr/>
        </p:nvSpPr>
        <p:spPr>
          <a:xfrm>
            <a:off x="5138386" y="3849852"/>
            <a:ext cx="1825534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정확도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223" name="타원 222"/>
          <p:cNvSpPr/>
          <p:nvPr/>
        </p:nvSpPr>
        <p:spPr>
          <a:xfrm>
            <a:off x="6677840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타원 223"/>
          <p:cNvSpPr/>
          <p:nvPr/>
        </p:nvSpPr>
        <p:spPr>
          <a:xfrm>
            <a:off x="6845410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타원 224"/>
          <p:cNvSpPr/>
          <p:nvPr/>
        </p:nvSpPr>
        <p:spPr>
          <a:xfrm>
            <a:off x="7012980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6" name="타원 225"/>
          <p:cNvSpPr/>
          <p:nvPr/>
        </p:nvSpPr>
        <p:spPr>
          <a:xfrm>
            <a:off x="7180550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7" name="타원 226"/>
          <p:cNvSpPr/>
          <p:nvPr/>
        </p:nvSpPr>
        <p:spPr>
          <a:xfrm>
            <a:off x="7348120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8" name="타원 227"/>
          <p:cNvSpPr/>
          <p:nvPr/>
        </p:nvSpPr>
        <p:spPr>
          <a:xfrm>
            <a:off x="7515690" y="39702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9" name="타원 228"/>
          <p:cNvSpPr/>
          <p:nvPr/>
        </p:nvSpPr>
        <p:spPr>
          <a:xfrm>
            <a:off x="7683260" y="39702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0" name="타원 229"/>
          <p:cNvSpPr/>
          <p:nvPr/>
        </p:nvSpPr>
        <p:spPr>
          <a:xfrm>
            <a:off x="7850830" y="39702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1" name="타원 230"/>
          <p:cNvSpPr/>
          <p:nvPr/>
        </p:nvSpPr>
        <p:spPr>
          <a:xfrm>
            <a:off x="8018400" y="39702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2" name="타원 231"/>
          <p:cNvSpPr/>
          <p:nvPr/>
        </p:nvSpPr>
        <p:spPr>
          <a:xfrm>
            <a:off x="8185970" y="39702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3" name="타원 232"/>
          <p:cNvSpPr/>
          <p:nvPr/>
        </p:nvSpPr>
        <p:spPr>
          <a:xfrm>
            <a:off x="3684019" y="39702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4" name="타원 233"/>
          <p:cNvSpPr/>
          <p:nvPr/>
        </p:nvSpPr>
        <p:spPr>
          <a:xfrm>
            <a:off x="3851589" y="39702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5" name="타원 234"/>
          <p:cNvSpPr/>
          <p:nvPr/>
        </p:nvSpPr>
        <p:spPr>
          <a:xfrm>
            <a:off x="4019159" y="39702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6" name="타원 235"/>
          <p:cNvSpPr/>
          <p:nvPr/>
        </p:nvSpPr>
        <p:spPr>
          <a:xfrm>
            <a:off x="4186729" y="3970255"/>
            <a:ext cx="160645" cy="160645"/>
          </a:xfrm>
          <a:prstGeom prst="ellipse">
            <a:avLst/>
          </a:prstGeom>
          <a:noFill/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7" name="타원 236"/>
          <p:cNvSpPr/>
          <p:nvPr/>
        </p:nvSpPr>
        <p:spPr>
          <a:xfrm>
            <a:off x="4354299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8" name="타원 237"/>
          <p:cNvSpPr/>
          <p:nvPr/>
        </p:nvSpPr>
        <p:spPr>
          <a:xfrm>
            <a:off x="4521869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9" name="타원 238"/>
          <p:cNvSpPr/>
          <p:nvPr/>
        </p:nvSpPr>
        <p:spPr>
          <a:xfrm>
            <a:off x="4689439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0" name="타원 239"/>
          <p:cNvSpPr/>
          <p:nvPr/>
        </p:nvSpPr>
        <p:spPr>
          <a:xfrm>
            <a:off x="4857009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1" name="타원 240"/>
          <p:cNvSpPr/>
          <p:nvPr/>
        </p:nvSpPr>
        <p:spPr>
          <a:xfrm>
            <a:off x="5024579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2" name="타원 241"/>
          <p:cNvSpPr/>
          <p:nvPr/>
        </p:nvSpPr>
        <p:spPr>
          <a:xfrm>
            <a:off x="5192149" y="3970255"/>
            <a:ext cx="160645" cy="160645"/>
          </a:xfrm>
          <a:prstGeom prst="ellipse">
            <a:avLst/>
          </a:prstGeom>
          <a:solidFill>
            <a:srgbClr val="FFC000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65" name="그룹 264"/>
          <p:cNvGrpSpPr/>
          <p:nvPr/>
        </p:nvGrpSpPr>
        <p:grpSpPr>
          <a:xfrm>
            <a:off x="1935853" y="2681626"/>
            <a:ext cx="885958" cy="885958"/>
            <a:chOff x="1765944" y="2508625"/>
            <a:chExt cx="536224" cy="536224"/>
          </a:xfrm>
        </p:grpSpPr>
        <p:sp>
          <p:nvSpPr>
            <p:cNvPr id="268" name="타원 267"/>
            <p:cNvSpPr/>
            <p:nvPr/>
          </p:nvSpPr>
          <p:spPr>
            <a:xfrm>
              <a:off x="1765944" y="2508625"/>
              <a:ext cx="536224" cy="53622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9" name="Freeform 11"/>
            <p:cNvSpPr>
              <a:spLocks noEditPoints="1"/>
            </p:cNvSpPr>
            <p:nvPr/>
          </p:nvSpPr>
          <p:spPr bwMode="auto">
            <a:xfrm flipH="1">
              <a:off x="1911516" y="2639214"/>
              <a:ext cx="214826" cy="263746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67" name="직사각형 266"/>
          <p:cNvSpPr/>
          <p:nvPr/>
        </p:nvSpPr>
        <p:spPr>
          <a:xfrm>
            <a:off x="8009170" y="3762345"/>
            <a:ext cx="36785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prstClr val="white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데이터의 </a:t>
            </a:r>
            <a:r>
              <a:rPr lang="ko-KR" altLang="en-US" sz="1600" dirty="0" smtClean="0">
                <a:solidFill>
                  <a:prstClr val="white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양</a:t>
            </a:r>
          </a:p>
        </p:txBody>
      </p:sp>
      <p:grpSp>
        <p:nvGrpSpPr>
          <p:cNvPr id="290" name="그룹 289"/>
          <p:cNvGrpSpPr/>
          <p:nvPr/>
        </p:nvGrpSpPr>
        <p:grpSpPr>
          <a:xfrm>
            <a:off x="278566" y="1267182"/>
            <a:ext cx="432000" cy="5081812"/>
            <a:chOff x="278566" y="1267182"/>
            <a:chExt cx="432000" cy="5081812"/>
          </a:xfrm>
        </p:grpSpPr>
        <p:sp>
          <p:nvSpPr>
            <p:cNvPr id="291" name="타원 290">
              <a:extLst>
                <a:ext uri="{FF2B5EF4-FFF2-40B4-BE49-F238E27FC236}">
                  <a16:creationId xmlns:a16="http://schemas.microsoft.com/office/drawing/2014/main" id="{64832308-AE5D-419B-89BB-5A3FE2AD817C}"/>
                </a:ext>
              </a:extLst>
            </p:cNvPr>
            <p:cNvSpPr/>
            <p:nvPr/>
          </p:nvSpPr>
          <p:spPr>
            <a:xfrm>
              <a:off x="278566" y="3596036"/>
              <a:ext cx="432000" cy="432000"/>
            </a:xfrm>
            <a:prstGeom prst="ellipse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en-US" altLang="ko-KR" sz="1400" dirty="0" smtClean="0">
                  <a:solidFill>
                    <a:prstClr val="white"/>
                  </a:solidFill>
                </a:rPr>
                <a:t>p5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grpSp>
          <p:nvGrpSpPr>
            <p:cNvPr id="292" name="그룹 291">
              <a:extLst>
                <a:ext uri="{FF2B5EF4-FFF2-40B4-BE49-F238E27FC236}">
                  <a16:creationId xmlns:a16="http://schemas.microsoft.com/office/drawing/2014/main" id="{BB5961CA-A0E5-44B9-AA01-6F95C96DE17F}"/>
                </a:ext>
              </a:extLst>
            </p:cNvPr>
            <p:cNvGrpSpPr/>
            <p:nvPr/>
          </p:nvGrpSpPr>
          <p:grpSpPr>
            <a:xfrm>
              <a:off x="440566" y="1267182"/>
              <a:ext cx="108000" cy="2146763"/>
              <a:chOff x="859666" y="606782"/>
              <a:chExt cx="108000" cy="2146763"/>
            </a:xfrm>
            <a:solidFill>
              <a:srgbClr val="FFC000"/>
            </a:solidFill>
          </p:grpSpPr>
          <p:sp>
            <p:nvSpPr>
              <p:cNvPr id="308" name="타원 307">
                <a:extLst>
                  <a:ext uri="{FF2B5EF4-FFF2-40B4-BE49-F238E27FC236}">
                    <a16:creationId xmlns:a16="http://schemas.microsoft.com/office/drawing/2014/main" id="{06069490-6D53-4956-8D8C-709ACCDB11D1}"/>
                  </a:ext>
                </a:extLst>
              </p:cNvPr>
              <p:cNvSpPr/>
              <p:nvPr/>
            </p:nvSpPr>
            <p:spPr>
              <a:xfrm>
                <a:off x="859666" y="264554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9" name="타원 308">
                <a:extLst>
                  <a:ext uri="{FF2B5EF4-FFF2-40B4-BE49-F238E27FC236}">
                    <a16:creationId xmlns:a16="http://schemas.microsoft.com/office/drawing/2014/main" id="{ABB59D4C-E1CD-41FA-996C-B69C86D3AE66}"/>
                  </a:ext>
                </a:extLst>
              </p:cNvPr>
              <p:cNvSpPr/>
              <p:nvPr/>
            </p:nvSpPr>
            <p:spPr>
              <a:xfrm>
                <a:off x="863266" y="2436049"/>
                <a:ext cx="100800" cy="100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0" name="타원 309">
                <a:extLst>
                  <a:ext uri="{FF2B5EF4-FFF2-40B4-BE49-F238E27FC236}">
                    <a16:creationId xmlns:a16="http://schemas.microsoft.com/office/drawing/2014/main" id="{D10D7C24-F7D2-4E06-9CE2-3AAD4FA4A40E}"/>
                  </a:ext>
                </a:extLst>
              </p:cNvPr>
              <p:cNvSpPr/>
              <p:nvPr/>
            </p:nvSpPr>
            <p:spPr>
              <a:xfrm>
                <a:off x="866866" y="2233752"/>
                <a:ext cx="93600" cy="93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1" name="타원 310">
                <a:extLst>
                  <a:ext uri="{FF2B5EF4-FFF2-40B4-BE49-F238E27FC236}">
                    <a16:creationId xmlns:a16="http://schemas.microsoft.com/office/drawing/2014/main" id="{D71FFEB8-5D2B-4393-90F7-3B12D434F529}"/>
                  </a:ext>
                </a:extLst>
              </p:cNvPr>
              <p:cNvSpPr/>
              <p:nvPr/>
            </p:nvSpPr>
            <p:spPr>
              <a:xfrm>
                <a:off x="870466" y="2038655"/>
                <a:ext cx="86400" cy="86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2" name="타원 311">
                <a:extLst>
                  <a:ext uri="{FF2B5EF4-FFF2-40B4-BE49-F238E27FC236}">
                    <a16:creationId xmlns:a16="http://schemas.microsoft.com/office/drawing/2014/main" id="{3FB54434-F32B-44C1-A271-603D69F3FA0A}"/>
                  </a:ext>
                </a:extLst>
              </p:cNvPr>
              <p:cNvSpPr/>
              <p:nvPr/>
            </p:nvSpPr>
            <p:spPr>
              <a:xfrm>
                <a:off x="874066" y="1850758"/>
                <a:ext cx="79200" cy="79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3" name="타원 312">
                <a:extLst>
                  <a:ext uri="{FF2B5EF4-FFF2-40B4-BE49-F238E27FC236}">
                    <a16:creationId xmlns:a16="http://schemas.microsoft.com/office/drawing/2014/main" id="{A9D8113F-F856-4184-A7A8-5255203E8889}"/>
                  </a:ext>
                </a:extLst>
              </p:cNvPr>
              <p:cNvSpPr/>
              <p:nvPr/>
            </p:nvSpPr>
            <p:spPr>
              <a:xfrm>
                <a:off x="877666" y="1670061"/>
                <a:ext cx="72000" cy="72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4" name="타원 313">
                <a:extLst>
                  <a:ext uri="{FF2B5EF4-FFF2-40B4-BE49-F238E27FC236}">
                    <a16:creationId xmlns:a16="http://schemas.microsoft.com/office/drawing/2014/main" id="{F4D8FADD-816B-4D16-9557-494D002182FC}"/>
                  </a:ext>
                </a:extLst>
              </p:cNvPr>
              <p:cNvSpPr/>
              <p:nvPr/>
            </p:nvSpPr>
            <p:spPr>
              <a:xfrm>
                <a:off x="881266" y="1496564"/>
                <a:ext cx="64800" cy="6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5" name="타원 314">
                <a:extLst>
                  <a:ext uri="{FF2B5EF4-FFF2-40B4-BE49-F238E27FC236}">
                    <a16:creationId xmlns:a16="http://schemas.microsoft.com/office/drawing/2014/main" id="{43D640F1-D895-4A78-86AF-4D9406B48115}"/>
                  </a:ext>
                </a:extLst>
              </p:cNvPr>
              <p:cNvSpPr/>
              <p:nvPr/>
            </p:nvSpPr>
            <p:spPr>
              <a:xfrm>
                <a:off x="884866" y="1330267"/>
                <a:ext cx="57600" cy="57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6" name="타원 315">
                <a:extLst>
                  <a:ext uri="{FF2B5EF4-FFF2-40B4-BE49-F238E27FC236}">
                    <a16:creationId xmlns:a16="http://schemas.microsoft.com/office/drawing/2014/main" id="{5E2FE285-64E3-4E5F-922B-AC0B9C3EB70F}"/>
                  </a:ext>
                </a:extLst>
              </p:cNvPr>
              <p:cNvSpPr/>
              <p:nvPr/>
            </p:nvSpPr>
            <p:spPr>
              <a:xfrm>
                <a:off x="888466" y="1171170"/>
                <a:ext cx="50400" cy="50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7" name="타원 316">
                <a:extLst>
                  <a:ext uri="{FF2B5EF4-FFF2-40B4-BE49-F238E27FC236}">
                    <a16:creationId xmlns:a16="http://schemas.microsoft.com/office/drawing/2014/main" id="{F905925F-E8F6-4270-8D6A-DBC5D00B7533}"/>
                  </a:ext>
                </a:extLst>
              </p:cNvPr>
              <p:cNvSpPr/>
              <p:nvPr/>
            </p:nvSpPr>
            <p:spPr>
              <a:xfrm>
                <a:off x="892066" y="1019273"/>
                <a:ext cx="43200" cy="4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8" name="타원 317">
                <a:extLst>
                  <a:ext uri="{FF2B5EF4-FFF2-40B4-BE49-F238E27FC236}">
                    <a16:creationId xmlns:a16="http://schemas.microsoft.com/office/drawing/2014/main" id="{B15C5983-8FDC-449B-888B-85838933F6F5}"/>
                  </a:ext>
                </a:extLst>
              </p:cNvPr>
              <p:cNvSpPr/>
              <p:nvPr/>
            </p:nvSpPr>
            <p:spPr>
              <a:xfrm>
                <a:off x="895666" y="874576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9" name="타원 318">
                <a:extLst>
                  <a:ext uri="{FF2B5EF4-FFF2-40B4-BE49-F238E27FC236}">
                    <a16:creationId xmlns:a16="http://schemas.microsoft.com/office/drawing/2014/main" id="{504E6223-AA45-4596-98DD-9408C8183B29}"/>
                  </a:ext>
                </a:extLst>
              </p:cNvPr>
              <p:cNvSpPr/>
              <p:nvPr/>
            </p:nvSpPr>
            <p:spPr>
              <a:xfrm>
                <a:off x="899266" y="737079"/>
                <a:ext cx="28800" cy="28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0" name="타원 319">
                <a:extLst>
                  <a:ext uri="{FF2B5EF4-FFF2-40B4-BE49-F238E27FC236}">
                    <a16:creationId xmlns:a16="http://schemas.microsoft.com/office/drawing/2014/main" id="{50F58F5E-6B4A-48E3-980D-239D7B3BF8AB}"/>
                  </a:ext>
                </a:extLst>
              </p:cNvPr>
              <p:cNvSpPr/>
              <p:nvPr/>
            </p:nvSpPr>
            <p:spPr>
              <a:xfrm>
                <a:off x="902866" y="606782"/>
                <a:ext cx="21600" cy="21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93" name="그룹 292">
              <a:extLst>
                <a:ext uri="{FF2B5EF4-FFF2-40B4-BE49-F238E27FC236}">
                  <a16:creationId xmlns:a16="http://schemas.microsoft.com/office/drawing/2014/main" id="{39EA0CE0-7F40-42DD-B05A-936632F20704}"/>
                </a:ext>
              </a:extLst>
            </p:cNvPr>
            <p:cNvGrpSpPr/>
            <p:nvPr/>
          </p:nvGrpSpPr>
          <p:grpSpPr>
            <a:xfrm flipV="1">
              <a:off x="432632" y="4202231"/>
              <a:ext cx="108000" cy="2146763"/>
              <a:chOff x="859666" y="606782"/>
              <a:chExt cx="108000" cy="2146763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295" name="타원 294">
                <a:extLst>
                  <a:ext uri="{FF2B5EF4-FFF2-40B4-BE49-F238E27FC236}">
                    <a16:creationId xmlns:a16="http://schemas.microsoft.com/office/drawing/2014/main" id="{C8388FB8-0B07-4361-A4B2-934B4A9B80CB}"/>
                  </a:ext>
                </a:extLst>
              </p:cNvPr>
              <p:cNvSpPr/>
              <p:nvPr/>
            </p:nvSpPr>
            <p:spPr>
              <a:xfrm>
                <a:off x="859666" y="264554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6" name="타원 295">
                <a:extLst>
                  <a:ext uri="{FF2B5EF4-FFF2-40B4-BE49-F238E27FC236}">
                    <a16:creationId xmlns:a16="http://schemas.microsoft.com/office/drawing/2014/main" id="{85614199-C1E5-4873-BF04-AD133EC9FDD5}"/>
                  </a:ext>
                </a:extLst>
              </p:cNvPr>
              <p:cNvSpPr/>
              <p:nvPr/>
            </p:nvSpPr>
            <p:spPr>
              <a:xfrm>
                <a:off x="863266" y="2436049"/>
                <a:ext cx="100800" cy="100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7" name="타원 296">
                <a:extLst>
                  <a:ext uri="{FF2B5EF4-FFF2-40B4-BE49-F238E27FC236}">
                    <a16:creationId xmlns:a16="http://schemas.microsoft.com/office/drawing/2014/main" id="{6B6BF0DE-E8ED-4F57-B638-49ED5157C095}"/>
                  </a:ext>
                </a:extLst>
              </p:cNvPr>
              <p:cNvSpPr/>
              <p:nvPr/>
            </p:nvSpPr>
            <p:spPr>
              <a:xfrm>
                <a:off x="866866" y="2233752"/>
                <a:ext cx="93600" cy="93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8" name="타원 297">
                <a:extLst>
                  <a:ext uri="{FF2B5EF4-FFF2-40B4-BE49-F238E27FC236}">
                    <a16:creationId xmlns:a16="http://schemas.microsoft.com/office/drawing/2014/main" id="{7677E13D-E629-4611-AFFF-15A2A6E5B1B3}"/>
                  </a:ext>
                </a:extLst>
              </p:cNvPr>
              <p:cNvSpPr/>
              <p:nvPr/>
            </p:nvSpPr>
            <p:spPr>
              <a:xfrm>
                <a:off x="870466" y="2038655"/>
                <a:ext cx="86400" cy="86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9" name="타원 298">
                <a:extLst>
                  <a:ext uri="{FF2B5EF4-FFF2-40B4-BE49-F238E27FC236}">
                    <a16:creationId xmlns:a16="http://schemas.microsoft.com/office/drawing/2014/main" id="{6A790915-7061-4D0E-B12F-32E6F80DD5BF}"/>
                  </a:ext>
                </a:extLst>
              </p:cNvPr>
              <p:cNvSpPr/>
              <p:nvPr/>
            </p:nvSpPr>
            <p:spPr>
              <a:xfrm>
                <a:off x="874066" y="1850758"/>
                <a:ext cx="79200" cy="79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0" name="타원 299">
                <a:extLst>
                  <a:ext uri="{FF2B5EF4-FFF2-40B4-BE49-F238E27FC236}">
                    <a16:creationId xmlns:a16="http://schemas.microsoft.com/office/drawing/2014/main" id="{4DAD07FB-9AC0-4542-9955-3B0962F4639A}"/>
                  </a:ext>
                </a:extLst>
              </p:cNvPr>
              <p:cNvSpPr/>
              <p:nvPr/>
            </p:nvSpPr>
            <p:spPr>
              <a:xfrm>
                <a:off x="877666" y="1670061"/>
                <a:ext cx="72000" cy="72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1" name="타원 300">
                <a:extLst>
                  <a:ext uri="{FF2B5EF4-FFF2-40B4-BE49-F238E27FC236}">
                    <a16:creationId xmlns:a16="http://schemas.microsoft.com/office/drawing/2014/main" id="{FFB09346-61B1-47B8-8316-5C81667256E6}"/>
                  </a:ext>
                </a:extLst>
              </p:cNvPr>
              <p:cNvSpPr/>
              <p:nvPr/>
            </p:nvSpPr>
            <p:spPr>
              <a:xfrm>
                <a:off x="881266" y="1496564"/>
                <a:ext cx="64800" cy="6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2" name="타원 301">
                <a:extLst>
                  <a:ext uri="{FF2B5EF4-FFF2-40B4-BE49-F238E27FC236}">
                    <a16:creationId xmlns:a16="http://schemas.microsoft.com/office/drawing/2014/main" id="{7F6A7560-6061-4EB7-835D-3D70762D496E}"/>
                  </a:ext>
                </a:extLst>
              </p:cNvPr>
              <p:cNvSpPr/>
              <p:nvPr/>
            </p:nvSpPr>
            <p:spPr>
              <a:xfrm>
                <a:off x="884866" y="1330267"/>
                <a:ext cx="57600" cy="57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3" name="타원 302">
                <a:extLst>
                  <a:ext uri="{FF2B5EF4-FFF2-40B4-BE49-F238E27FC236}">
                    <a16:creationId xmlns:a16="http://schemas.microsoft.com/office/drawing/2014/main" id="{F55731EC-0990-44D1-BE90-E7C105304CBC}"/>
                  </a:ext>
                </a:extLst>
              </p:cNvPr>
              <p:cNvSpPr/>
              <p:nvPr/>
            </p:nvSpPr>
            <p:spPr>
              <a:xfrm>
                <a:off x="888466" y="1171170"/>
                <a:ext cx="50400" cy="50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4" name="타원 303">
                <a:extLst>
                  <a:ext uri="{FF2B5EF4-FFF2-40B4-BE49-F238E27FC236}">
                    <a16:creationId xmlns:a16="http://schemas.microsoft.com/office/drawing/2014/main" id="{C55EAA92-1DDE-4C8E-B0C1-D7A4A5AFFB41}"/>
                  </a:ext>
                </a:extLst>
              </p:cNvPr>
              <p:cNvSpPr/>
              <p:nvPr/>
            </p:nvSpPr>
            <p:spPr>
              <a:xfrm>
                <a:off x="892066" y="1019273"/>
                <a:ext cx="43200" cy="4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5" name="타원 304">
                <a:extLst>
                  <a:ext uri="{FF2B5EF4-FFF2-40B4-BE49-F238E27FC236}">
                    <a16:creationId xmlns:a16="http://schemas.microsoft.com/office/drawing/2014/main" id="{CC5E7852-5EB3-4760-8A92-8867A1FF7730}"/>
                  </a:ext>
                </a:extLst>
              </p:cNvPr>
              <p:cNvSpPr/>
              <p:nvPr/>
            </p:nvSpPr>
            <p:spPr>
              <a:xfrm>
                <a:off x="895666" y="874576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6" name="타원 305">
                <a:extLst>
                  <a:ext uri="{FF2B5EF4-FFF2-40B4-BE49-F238E27FC236}">
                    <a16:creationId xmlns:a16="http://schemas.microsoft.com/office/drawing/2014/main" id="{C2160132-5B69-43C6-BFE4-31602692EA03}"/>
                  </a:ext>
                </a:extLst>
              </p:cNvPr>
              <p:cNvSpPr/>
              <p:nvPr/>
            </p:nvSpPr>
            <p:spPr>
              <a:xfrm>
                <a:off x="899266" y="737079"/>
                <a:ext cx="28800" cy="28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7" name="타원 306">
                <a:extLst>
                  <a:ext uri="{FF2B5EF4-FFF2-40B4-BE49-F238E27FC236}">
                    <a16:creationId xmlns:a16="http://schemas.microsoft.com/office/drawing/2014/main" id="{E32040EB-9B72-4FDD-A741-1A00D792CAA4}"/>
                  </a:ext>
                </a:extLst>
              </p:cNvPr>
              <p:cNvSpPr/>
              <p:nvPr/>
            </p:nvSpPr>
            <p:spPr>
              <a:xfrm>
                <a:off x="902866" y="606782"/>
                <a:ext cx="21600" cy="21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94" name="원호 293">
              <a:extLst>
                <a:ext uri="{FF2B5EF4-FFF2-40B4-BE49-F238E27FC236}">
                  <a16:creationId xmlns:a16="http://schemas.microsoft.com/office/drawing/2014/main" id="{F5E8C6AA-63C4-4F89-9903-4BEB7BD417EE}"/>
                </a:ext>
              </a:extLst>
            </p:cNvPr>
            <p:cNvSpPr/>
            <p:nvPr/>
          </p:nvSpPr>
          <p:spPr>
            <a:xfrm>
              <a:off x="278566" y="3596036"/>
              <a:ext cx="432000" cy="432000"/>
            </a:xfrm>
            <a:prstGeom prst="arc">
              <a:avLst>
                <a:gd name="adj1" fmla="val 16175313"/>
                <a:gd name="adj2" fmla="val 8691935"/>
              </a:avLst>
            </a:prstGeom>
            <a:noFill/>
            <a:ln w="6350">
              <a:solidFill>
                <a:srgbClr val="FFC000"/>
              </a:solidFill>
              <a:tail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defRPr/>
              </a:pPr>
              <a:endParaRPr lang="ko-KR" altLang="en-US" sz="14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9376393" y="2711699"/>
            <a:ext cx="885958" cy="885958"/>
            <a:chOff x="9970464" y="2663417"/>
            <a:chExt cx="536224" cy="536224"/>
          </a:xfrm>
        </p:grpSpPr>
        <p:grpSp>
          <p:nvGrpSpPr>
            <p:cNvPr id="264" name="그룹 263"/>
            <p:cNvGrpSpPr/>
            <p:nvPr/>
          </p:nvGrpSpPr>
          <p:grpSpPr>
            <a:xfrm>
              <a:off x="9970464" y="2663417"/>
              <a:ext cx="536224" cy="536224"/>
              <a:chOff x="2104620" y="4162776"/>
              <a:chExt cx="536224" cy="536224"/>
            </a:xfrm>
          </p:grpSpPr>
          <p:sp>
            <p:nvSpPr>
              <p:cNvPr id="270" name="타원 269"/>
              <p:cNvSpPr/>
              <p:nvPr/>
            </p:nvSpPr>
            <p:spPr>
              <a:xfrm>
                <a:off x="2104620" y="4162776"/>
                <a:ext cx="536224" cy="536224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1" name="그룹 270"/>
              <p:cNvGrpSpPr/>
              <p:nvPr/>
            </p:nvGrpSpPr>
            <p:grpSpPr>
              <a:xfrm flipH="1">
                <a:off x="2256695" y="4288341"/>
                <a:ext cx="219494" cy="243283"/>
                <a:chOff x="4006850" y="1601788"/>
                <a:chExt cx="322263" cy="357188"/>
              </a:xfrm>
              <a:solidFill>
                <a:schemeClr val="bg1"/>
              </a:solidFill>
            </p:grpSpPr>
            <p:sp>
              <p:nvSpPr>
                <p:cNvPr id="272" name="Freeform 17"/>
                <p:cNvSpPr>
                  <a:spLocks/>
                </p:cNvSpPr>
                <p:nvPr/>
              </p:nvSpPr>
              <p:spPr bwMode="auto">
                <a:xfrm>
                  <a:off x="4125913" y="1674813"/>
                  <a:ext cx="141288" cy="109538"/>
                </a:xfrm>
                <a:custGeom>
                  <a:avLst/>
                  <a:gdLst>
                    <a:gd name="T0" fmla="*/ 680 w 1255"/>
                    <a:gd name="T1" fmla="*/ 0 h 963"/>
                    <a:gd name="T2" fmla="*/ 736 w 1255"/>
                    <a:gd name="T3" fmla="*/ 1 h 963"/>
                    <a:gd name="T4" fmla="*/ 793 w 1255"/>
                    <a:gd name="T5" fmla="*/ 6 h 963"/>
                    <a:gd name="T6" fmla="*/ 849 w 1255"/>
                    <a:gd name="T7" fmla="*/ 17 h 963"/>
                    <a:gd name="T8" fmla="*/ 904 w 1255"/>
                    <a:gd name="T9" fmla="*/ 32 h 963"/>
                    <a:gd name="T10" fmla="*/ 958 w 1255"/>
                    <a:gd name="T11" fmla="*/ 52 h 963"/>
                    <a:gd name="T12" fmla="*/ 1010 w 1255"/>
                    <a:gd name="T13" fmla="*/ 77 h 963"/>
                    <a:gd name="T14" fmla="*/ 1060 w 1255"/>
                    <a:gd name="T15" fmla="*/ 105 h 963"/>
                    <a:gd name="T16" fmla="*/ 1107 w 1255"/>
                    <a:gd name="T17" fmla="*/ 140 h 963"/>
                    <a:gd name="T18" fmla="*/ 1153 w 1255"/>
                    <a:gd name="T19" fmla="*/ 178 h 963"/>
                    <a:gd name="T20" fmla="*/ 1195 w 1255"/>
                    <a:gd name="T21" fmla="*/ 221 h 963"/>
                    <a:gd name="T22" fmla="*/ 1255 w 1255"/>
                    <a:gd name="T23" fmla="*/ 287 h 963"/>
                    <a:gd name="T24" fmla="*/ 1116 w 1255"/>
                    <a:gd name="T25" fmla="*/ 413 h 963"/>
                    <a:gd name="T26" fmla="*/ 1093 w 1255"/>
                    <a:gd name="T27" fmla="*/ 391 h 963"/>
                    <a:gd name="T28" fmla="*/ 1070 w 1255"/>
                    <a:gd name="T29" fmla="*/ 375 h 963"/>
                    <a:gd name="T30" fmla="*/ 1045 w 1255"/>
                    <a:gd name="T31" fmla="*/ 364 h 963"/>
                    <a:gd name="T32" fmla="*/ 1021 w 1255"/>
                    <a:gd name="T33" fmla="*/ 357 h 963"/>
                    <a:gd name="T34" fmla="*/ 997 w 1255"/>
                    <a:gd name="T35" fmla="*/ 354 h 963"/>
                    <a:gd name="T36" fmla="*/ 974 w 1255"/>
                    <a:gd name="T37" fmla="*/ 354 h 963"/>
                    <a:gd name="T38" fmla="*/ 952 w 1255"/>
                    <a:gd name="T39" fmla="*/ 356 h 963"/>
                    <a:gd name="T40" fmla="*/ 930 w 1255"/>
                    <a:gd name="T41" fmla="*/ 361 h 963"/>
                    <a:gd name="T42" fmla="*/ 911 w 1255"/>
                    <a:gd name="T43" fmla="*/ 367 h 963"/>
                    <a:gd name="T44" fmla="*/ 894 w 1255"/>
                    <a:gd name="T45" fmla="*/ 373 h 963"/>
                    <a:gd name="T46" fmla="*/ 878 w 1255"/>
                    <a:gd name="T47" fmla="*/ 380 h 963"/>
                    <a:gd name="T48" fmla="*/ 866 w 1255"/>
                    <a:gd name="T49" fmla="*/ 386 h 963"/>
                    <a:gd name="T50" fmla="*/ 857 w 1255"/>
                    <a:gd name="T51" fmla="*/ 391 h 963"/>
                    <a:gd name="T52" fmla="*/ 851 w 1255"/>
                    <a:gd name="T53" fmla="*/ 395 h 963"/>
                    <a:gd name="T54" fmla="*/ 849 w 1255"/>
                    <a:gd name="T55" fmla="*/ 396 h 963"/>
                    <a:gd name="T56" fmla="*/ 699 w 1255"/>
                    <a:gd name="T57" fmla="*/ 532 h 963"/>
                    <a:gd name="T58" fmla="*/ 676 w 1255"/>
                    <a:gd name="T59" fmla="*/ 556 h 963"/>
                    <a:gd name="T60" fmla="*/ 657 w 1255"/>
                    <a:gd name="T61" fmla="*/ 581 h 963"/>
                    <a:gd name="T62" fmla="*/ 645 w 1255"/>
                    <a:gd name="T63" fmla="*/ 605 h 963"/>
                    <a:gd name="T64" fmla="*/ 638 w 1255"/>
                    <a:gd name="T65" fmla="*/ 631 h 963"/>
                    <a:gd name="T66" fmla="*/ 635 w 1255"/>
                    <a:gd name="T67" fmla="*/ 654 h 963"/>
                    <a:gd name="T68" fmla="*/ 635 w 1255"/>
                    <a:gd name="T69" fmla="*/ 677 h 963"/>
                    <a:gd name="T70" fmla="*/ 638 w 1255"/>
                    <a:gd name="T71" fmla="*/ 700 h 963"/>
                    <a:gd name="T72" fmla="*/ 643 w 1255"/>
                    <a:gd name="T73" fmla="*/ 720 h 963"/>
                    <a:gd name="T74" fmla="*/ 650 w 1255"/>
                    <a:gd name="T75" fmla="*/ 739 h 963"/>
                    <a:gd name="T76" fmla="*/ 657 w 1255"/>
                    <a:gd name="T77" fmla="*/ 757 h 963"/>
                    <a:gd name="T78" fmla="*/ 666 w 1255"/>
                    <a:gd name="T79" fmla="*/ 771 h 963"/>
                    <a:gd name="T80" fmla="*/ 673 w 1255"/>
                    <a:gd name="T81" fmla="*/ 783 h 963"/>
                    <a:gd name="T82" fmla="*/ 679 w 1255"/>
                    <a:gd name="T83" fmla="*/ 792 h 963"/>
                    <a:gd name="T84" fmla="*/ 684 w 1255"/>
                    <a:gd name="T85" fmla="*/ 799 h 963"/>
                    <a:gd name="T86" fmla="*/ 686 w 1255"/>
                    <a:gd name="T87" fmla="*/ 802 h 963"/>
                    <a:gd name="T88" fmla="*/ 505 w 1255"/>
                    <a:gd name="T89" fmla="*/ 963 h 963"/>
                    <a:gd name="T90" fmla="*/ 0 w 1255"/>
                    <a:gd name="T91" fmla="*/ 400 h 963"/>
                    <a:gd name="T92" fmla="*/ 255 w 1255"/>
                    <a:gd name="T93" fmla="*/ 170 h 963"/>
                    <a:gd name="T94" fmla="*/ 302 w 1255"/>
                    <a:gd name="T95" fmla="*/ 133 h 963"/>
                    <a:gd name="T96" fmla="*/ 352 w 1255"/>
                    <a:gd name="T97" fmla="*/ 99 h 963"/>
                    <a:gd name="T98" fmla="*/ 403 w 1255"/>
                    <a:gd name="T99" fmla="*/ 71 h 963"/>
                    <a:gd name="T100" fmla="*/ 457 w 1255"/>
                    <a:gd name="T101" fmla="*/ 46 h 963"/>
                    <a:gd name="T102" fmla="*/ 511 w 1255"/>
                    <a:gd name="T103" fmla="*/ 28 h 963"/>
                    <a:gd name="T104" fmla="*/ 567 w 1255"/>
                    <a:gd name="T105" fmla="*/ 13 h 963"/>
                    <a:gd name="T106" fmla="*/ 623 w 1255"/>
                    <a:gd name="T107" fmla="*/ 4 h 963"/>
                    <a:gd name="T108" fmla="*/ 680 w 1255"/>
                    <a:gd name="T109" fmla="*/ 0 h 9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255" h="963">
                      <a:moveTo>
                        <a:pt x="680" y="0"/>
                      </a:moveTo>
                      <a:lnTo>
                        <a:pt x="736" y="1"/>
                      </a:lnTo>
                      <a:lnTo>
                        <a:pt x="793" y="6"/>
                      </a:lnTo>
                      <a:lnTo>
                        <a:pt x="849" y="17"/>
                      </a:lnTo>
                      <a:lnTo>
                        <a:pt x="904" y="32"/>
                      </a:lnTo>
                      <a:lnTo>
                        <a:pt x="958" y="52"/>
                      </a:lnTo>
                      <a:lnTo>
                        <a:pt x="1010" y="77"/>
                      </a:lnTo>
                      <a:lnTo>
                        <a:pt x="1060" y="105"/>
                      </a:lnTo>
                      <a:lnTo>
                        <a:pt x="1107" y="140"/>
                      </a:lnTo>
                      <a:lnTo>
                        <a:pt x="1153" y="178"/>
                      </a:lnTo>
                      <a:lnTo>
                        <a:pt x="1195" y="221"/>
                      </a:lnTo>
                      <a:lnTo>
                        <a:pt x="1255" y="287"/>
                      </a:lnTo>
                      <a:lnTo>
                        <a:pt x="1116" y="413"/>
                      </a:lnTo>
                      <a:lnTo>
                        <a:pt x="1093" y="391"/>
                      </a:lnTo>
                      <a:lnTo>
                        <a:pt x="1070" y="375"/>
                      </a:lnTo>
                      <a:lnTo>
                        <a:pt x="1045" y="364"/>
                      </a:lnTo>
                      <a:lnTo>
                        <a:pt x="1021" y="357"/>
                      </a:lnTo>
                      <a:lnTo>
                        <a:pt x="997" y="354"/>
                      </a:lnTo>
                      <a:lnTo>
                        <a:pt x="974" y="354"/>
                      </a:lnTo>
                      <a:lnTo>
                        <a:pt x="952" y="356"/>
                      </a:lnTo>
                      <a:lnTo>
                        <a:pt x="930" y="361"/>
                      </a:lnTo>
                      <a:lnTo>
                        <a:pt x="911" y="367"/>
                      </a:lnTo>
                      <a:lnTo>
                        <a:pt x="894" y="373"/>
                      </a:lnTo>
                      <a:lnTo>
                        <a:pt x="878" y="380"/>
                      </a:lnTo>
                      <a:lnTo>
                        <a:pt x="866" y="386"/>
                      </a:lnTo>
                      <a:lnTo>
                        <a:pt x="857" y="391"/>
                      </a:lnTo>
                      <a:lnTo>
                        <a:pt x="851" y="395"/>
                      </a:lnTo>
                      <a:lnTo>
                        <a:pt x="849" y="396"/>
                      </a:lnTo>
                      <a:lnTo>
                        <a:pt x="699" y="532"/>
                      </a:lnTo>
                      <a:lnTo>
                        <a:pt x="676" y="556"/>
                      </a:lnTo>
                      <a:lnTo>
                        <a:pt x="657" y="581"/>
                      </a:lnTo>
                      <a:lnTo>
                        <a:pt x="645" y="605"/>
                      </a:lnTo>
                      <a:lnTo>
                        <a:pt x="638" y="631"/>
                      </a:lnTo>
                      <a:lnTo>
                        <a:pt x="635" y="654"/>
                      </a:lnTo>
                      <a:lnTo>
                        <a:pt x="635" y="677"/>
                      </a:lnTo>
                      <a:lnTo>
                        <a:pt x="638" y="700"/>
                      </a:lnTo>
                      <a:lnTo>
                        <a:pt x="643" y="720"/>
                      </a:lnTo>
                      <a:lnTo>
                        <a:pt x="650" y="739"/>
                      </a:lnTo>
                      <a:lnTo>
                        <a:pt x="657" y="757"/>
                      </a:lnTo>
                      <a:lnTo>
                        <a:pt x="666" y="771"/>
                      </a:lnTo>
                      <a:lnTo>
                        <a:pt x="673" y="783"/>
                      </a:lnTo>
                      <a:lnTo>
                        <a:pt x="679" y="792"/>
                      </a:lnTo>
                      <a:lnTo>
                        <a:pt x="684" y="799"/>
                      </a:lnTo>
                      <a:lnTo>
                        <a:pt x="686" y="802"/>
                      </a:lnTo>
                      <a:lnTo>
                        <a:pt x="505" y="963"/>
                      </a:lnTo>
                      <a:lnTo>
                        <a:pt x="0" y="400"/>
                      </a:lnTo>
                      <a:lnTo>
                        <a:pt x="255" y="170"/>
                      </a:lnTo>
                      <a:lnTo>
                        <a:pt x="302" y="133"/>
                      </a:lnTo>
                      <a:lnTo>
                        <a:pt x="352" y="99"/>
                      </a:lnTo>
                      <a:lnTo>
                        <a:pt x="403" y="71"/>
                      </a:lnTo>
                      <a:lnTo>
                        <a:pt x="457" y="46"/>
                      </a:lnTo>
                      <a:lnTo>
                        <a:pt x="511" y="28"/>
                      </a:lnTo>
                      <a:lnTo>
                        <a:pt x="567" y="13"/>
                      </a:lnTo>
                      <a:lnTo>
                        <a:pt x="623" y="4"/>
                      </a:lnTo>
                      <a:lnTo>
                        <a:pt x="68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73" name="Freeform 18"/>
                <p:cNvSpPr>
                  <a:spLocks/>
                </p:cNvSpPr>
                <p:nvPr/>
              </p:nvSpPr>
              <p:spPr bwMode="auto">
                <a:xfrm>
                  <a:off x="4006850" y="1725613"/>
                  <a:ext cx="234950" cy="233363"/>
                </a:xfrm>
                <a:custGeom>
                  <a:avLst/>
                  <a:gdLst>
                    <a:gd name="T0" fmla="*/ 992 w 2072"/>
                    <a:gd name="T1" fmla="*/ 0 h 2058"/>
                    <a:gd name="T2" fmla="*/ 2072 w 2072"/>
                    <a:gd name="T3" fmla="*/ 1204 h 2058"/>
                    <a:gd name="T4" fmla="*/ 1350 w 2072"/>
                    <a:gd name="T5" fmla="*/ 1852 h 2058"/>
                    <a:gd name="T6" fmla="*/ 1309 w 2072"/>
                    <a:gd name="T7" fmla="*/ 1886 h 2058"/>
                    <a:gd name="T8" fmla="*/ 1266 w 2072"/>
                    <a:gd name="T9" fmla="*/ 1916 h 2058"/>
                    <a:gd name="T10" fmla="*/ 1220 w 2072"/>
                    <a:gd name="T11" fmla="*/ 1945 h 2058"/>
                    <a:gd name="T12" fmla="*/ 1172 w 2072"/>
                    <a:gd name="T13" fmla="*/ 1970 h 2058"/>
                    <a:gd name="T14" fmla="*/ 1122 w 2072"/>
                    <a:gd name="T15" fmla="*/ 1993 h 2058"/>
                    <a:gd name="T16" fmla="*/ 1070 w 2072"/>
                    <a:gd name="T17" fmla="*/ 2011 h 2058"/>
                    <a:gd name="T18" fmla="*/ 1018 w 2072"/>
                    <a:gd name="T19" fmla="*/ 2027 h 2058"/>
                    <a:gd name="T20" fmla="*/ 964 w 2072"/>
                    <a:gd name="T21" fmla="*/ 2040 h 2058"/>
                    <a:gd name="T22" fmla="*/ 910 w 2072"/>
                    <a:gd name="T23" fmla="*/ 2050 h 2058"/>
                    <a:gd name="T24" fmla="*/ 856 w 2072"/>
                    <a:gd name="T25" fmla="*/ 2056 h 2058"/>
                    <a:gd name="T26" fmla="*/ 801 w 2072"/>
                    <a:gd name="T27" fmla="*/ 2058 h 2058"/>
                    <a:gd name="T28" fmla="*/ 747 w 2072"/>
                    <a:gd name="T29" fmla="*/ 2057 h 2058"/>
                    <a:gd name="T30" fmla="*/ 694 w 2072"/>
                    <a:gd name="T31" fmla="*/ 2052 h 2058"/>
                    <a:gd name="T32" fmla="*/ 642 w 2072"/>
                    <a:gd name="T33" fmla="*/ 2044 h 2058"/>
                    <a:gd name="T34" fmla="*/ 592 w 2072"/>
                    <a:gd name="T35" fmla="*/ 2032 h 2058"/>
                    <a:gd name="T36" fmla="*/ 542 w 2072"/>
                    <a:gd name="T37" fmla="*/ 2015 h 2058"/>
                    <a:gd name="T38" fmla="*/ 494 w 2072"/>
                    <a:gd name="T39" fmla="*/ 1995 h 2058"/>
                    <a:gd name="T40" fmla="*/ 449 w 2072"/>
                    <a:gd name="T41" fmla="*/ 1971 h 2058"/>
                    <a:gd name="T42" fmla="*/ 406 w 2072"/>
                    <a:gd name="T43" fmla="*/ 1943 h 2058"/>
                    <a:gd name="T44" fmla="*/ 367 w 2072"/>
                    <a:gd name="T45" fmla="*/ 1910 h 2058"/>
                    <a:gd name="T46" fmla="*/ 330 w 2072"/>
                    <a:gd name="T47" fmla="*/ 1874 h 2058"/>
                    <a:gd name="T48" fmla="*/ 138 w 2072"/>
                    <a:gd name="T49" fmla="*/ 1661 h 2058"/>
                    <a:gd name="T50" fmla="*/ 106 w 2072"/>
                    <a:gd name="T51" fmla="*/ 1620 h 2058"/>
                    <a:gd name="T52" fmla="*/ 77 w 2072"/>
                    <a:gd name="T53" fmla="*/ 1577 h 2058"/>
                    <a:gd name="T54" fmla="*/ 54 w 2072"/>
                    <a:gd name="T55" fmla="*/ 1532 h 2058"/>
                    <a:gd name="T56" fmla="*/ 35 w 2072"/>
                    <a:gd name="T57" fmla="*/ 1484 h 2058"/>
                    <a:gd name="T58" fmla="*/ 20 w 2072"/>
                    <a:gd name="T59" fmla="*/ 1435 h 2058"/>
                    <a:gd name="T60" fmla="*/ 9 w 2072"/>
                    <a:gd name="T61" fmla="*/ 1384 h 2058"/>
                    <a:gd name="T62" fmla="*/ 3 w 2072"/>
                    <a:gd name="T63" fmla="*/ 1331 h 2058"/>
                    <a:gd name="T64" fmla="*/ 0 w 2072"/>
                    <a:gd name="T65" fmla="*/ 1278 h 2058"/>
                    <a:gd name="T66" fmla="*/ 1 w 2072"/>
                    <a:gd name="T67" fmla="*/ 1225 h 2058"/>
                    <a:gd name="T68" fmla="*/ 6 w 2072"/>
                    <a:gd name="T69" fmla="*/ 1171 h 2058"/>
                    <a:gd name="T70" fmla="*/ 14 w 2072"/>
                    <a:gd name="T71" fmla="*/ 1117 h 2058"/>
                    <a:gd name="T72" fmla="*/ 26 w 2072"/>
                    <a:gd name="T73" fmla="*/ 1064 h 2058"/>
                    <a:gd name="T74" fmla="*/ 41 w 2072"/>
                    <a:gd name="T75" fmla="*/ 1011 h 2058"/>
                    <a:gd name="T76" fmla="*/ 60 w 2072"/>
                    <a:gd name="T77" fmla="*/ 959 h 2058"/>
                    <a:gd name="T78" fmla="*/ 81 w 2072"/>
                    <a:gd name="T79" fmla="*/ 908 h 2058"/>
                    <a:gd name="T80" fmla="*/ 106 w 2072"/>
                    <a:gd name="T81" fmla="*/ 860 h 2058"/>
                    <a:gd name="T82" fmla="*/ 133 w 2072"/>
                    <a:gd name="T83" fmla="*/ 813 h 2058"/>
                    <a:gd name="T84" fmla="*/ 164 w 2072"/>
                    <a:gd name="T85" fmla="*/ 768 h 2058"/>
                    <a:gd name="T86" fmla="*/ 197 w 2072"/>
                    <a:gd name="T87" fmla="*/ 725 h 2058"/>
                    <a:gd name="T88" fmla="*/ 232 w 2072"/>
                    <a:gd name="T89" fmla="*/ 685 h 2058"/>
                    <a:gd name="T90" fmla="*/ 270 w 2072"/>
                    <a:gd name="T91" fmla="*/ 649 h 2058"/>
                    <a:gd name="T92" fmla="*/ 992 w 2072"/>
                    <a:gd name="T93" fmla="*/ 0 h 2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72" h="2058">
                      <a:moveTo>
                        <a:pt x="992" y="0"/>
                      </a:moveTo>
                      <a:lnTo>
                        <a:pt x="2072" y="1204"/>
                      </a:lnTo>
                      <a:lnTo>
                        <a:pt x="1350" y="1852"/>
                      </a:lnTo>
                      <a:lnTo>
                        <a:pt x="1309" y="1886"/>
                      </a:lnTo>
                      <a:lnTo>
                        <a:pt x="1266" y="1916"/>
                      </a:lnTo>
                      <a:lnTo>
                        <a:pt x="1220" y="1945"/>
                      </a:lnTo>
                      <a:lnTo>
                        <a:pt x="1172" y="1970"/>
                      </a:lnTo>
                      <a:lnTo>
                        <a:pt x="1122" y="1993"/>
                      </a:lnTo>
                      <a:lnTo>
                        <a:pt x="1070" y="2011"/>
                      </a:lnTo>
                      <a:lnTo>
                        <a:pt x="1018" y="2027"/>
                      </a:lnTo>
                      <a:lnTo>
                        <a:pt x="964" y="2040"/>
                      </a:lnTo>
                      <a:lnTo>
                        <a:pt x="910" y="2050"/>
                      </a:lnTo>
                      <a:lnTo>
                        <a:pt x="856" y="2056"/>
                      </a:lnTo>
                      <a:lnTo>
                        <a:pt x="801" y="2058"/>
                      </a:lnTo>
                      <a:lnTo>
                        <a:pt x="747" y="2057"/>
                      </a:lnTo>
                      <a:lnTo>
                        <a:pt x="694" y="2052"/>
                      </a:lnTo>
                      <a:lnTo>
                        <a:pt x="642" y="2044"/>
                      </a:lnTo>
                      <a:lnTo>
                        <a:pt x="592" y="2032"/>
                      </a:lnTo>
                      <a:lnTo>
                        <a:pt x="542" y="2015"/>
                      </a:lnTo>
                      <a:lnTo>
                        <a:pt x="494" y="1995"/>
                      </a:lnTo>
                      <a:lnTo>
                        <a:pt x="449" y="1971"/>
                      </a:lnTo>
                      <a:lnTo>
                        <a:pt x="406" y="1943"/>
                      </a:lnTo>
                      <a:lnTo>
                        <a:pt x="367" y="1910"/>
                      </a:lnTo>
                      <a:lnTo>
                        <a:pt x="330" y="1874"/>
                      </a:lnTo>
                      <a:lnTo>
                        <a:pt x="138" y="1661"/>
                      </a:lnTo>
                      <a:lnTo>
                        <a:pt x="106" y="1620"/>
                      </a:lnTo>
                      <a:lnTo>
                        <a:pt x="77" y="1577"/>
                      </a:lnTo>
                      <a:lnTo>
                        <a:pt x="54" y="1532"/>
                      </a:lnTo>
                      <a:lnTo>
                        <a:pt x="35" y="1484"/>
                      </a:lnTo>
                      <a:lnTo>
                        <a:pt x="20" y="1435"/>
                      </a:lnTo>
                      <a:lnTo>
                        <a:pt x="9" y="1384"/>
                      </a:lnTo>
                      <a:lnTo>
                        <a:pt x="3" y="1331"/>
                      </a:lnTo>
                      <a:lnTo>
                        <a:pt x="0" y="1278"/>
                      </a:lnTo>
                      <a:lnTo>
                        <a:pt x="1" y="1225"/>
                      </a:lnTo>
                      <a:lnTo>
                        <a:pt x="6" y="1171"/>
                      </a:lnTo>
                      <a:lnTo>
                        <a:pt x="14" y="1117"/>
                      </a:lnTo>
                      <a:lnTo>
                        <a:pt x="26" y="1064"/>
                      </a:lnTo>
                      <a:lnTo>
                        <a:pt x="41" y="1011"/>
                      </a:lnTo>
                      <a:lnTo>
                        <a:pt x="60" y="959"/>
                      </a:lnTo>
                      <a:lnTo>
                        <a:pt x="81" y="908"/>
                      </a:lnTo>
                      <a:lnTo>
                        <a:pt x="106" y="860"/>
                      </a:lnTo>
                      <a:lnTo>
                        <a:pt x="133" y="813"/>
                      </a:lnTo>
                      <a:lnTo>
                        <a:pt x="164" y="768"/>
                      </a:lnTo>
                      <a:lnTo>
                        <a:pt x="197" y="725"/>
                      </a:lnTo>
                      <a:lnTo>
                        <a:pt x="232" y="685"/>
                      </a:lnTo>
                      <a:lnTo>
                        <a:pt x="270" y="649"/>
                      </a:lnTo>
                      <a:lnTo>
                        <a:pt x="992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74" name="Freeform 19"/>
                <p:cNvSpPr>
                  <a:spLocks/>
                </p:cNvSpPr>
                <p:nvPr/>
              </p:nvSpPr>
              <p:spPr bwMode="auto">
                <a:xfrm>
                  <a:off x="4191000" y="1716088"/>
                  <a:ext cx="111125" cy="141288"/>
                </a:xfrm>
                <a:custGeom>
                  <a:avLst/>
                  <a:gdLst>
                    <a:gd name="T0" fmla="*/ 754 w 984"/>
                    <a:gd name="T1" fmla="*/ 0 h 1236"/>
                    <a:gd name="T2" fmla="*/ 814 w 984"/>
                    <a:gd name="T3" fmla="*/ 66 h 1236"/>
                    <a:gd name="T4" fmla="*/ 853 w 984"/>
                    <a:gd name="T5" fmla="*/ 113 h 1236"/>
                    <a:gd name="T6" fmla="*/ 887 w 984"/>
                    <a:gd name="T7" fmla="*/ 162 h 1236"/>
                    <a:gd name="T8" fmla="*/ 915 w 984"/>
                    <a:gd name="T9" fmla="*/ 214 h 1236"/>
                    <a:gd name="T10" fmla="*/ 939 w 984"/>
                    <a:gd name="T11" fmla="*/ 267 h 1236"/>
                    <a:gd name="T12" fmla="*/ 957 w 984"/>
                    <a:gd name="T13" fmla="*/ 321 h 1236"/>
                    <a:gd name="T14" fmla="*/ 971 w 984"/>
                    <a:gd name="T15" fmla="*/ 377 h 1236"/>
                    <a:gd name="T16" fmla="*/ 980 w 984"/>
                    <a:gd name="T17" fmla="*/ 433 h 1236"/>
                    <a:gd name="T18" fmla="*/ 984 w 984"/>
                    <a:gd name="T19" fmla="*/ 490 h 1236"/>
                    <a:gd name="T20" fmla="*/ 983 w 984"/>
                    <a:gd name="T21" fmla="*/ 547 h 1236"/>
                    <a:gd name="T22" fmla="*/ 978 w 984"/>
                    <a:gd name="T23" fmla="*/ 603 h 1236"/>
                    <a:gd name="T24" fmla="*/ 968 w 984"/>
                    <a:gd name="T25" fmla="*/ 659 h 1236"/>
                    <a:gd name="T26" fmla="*/ 953 w 984"/>
                    <a:gd name="T27" fmla="*/ 714 h 1236"/>
                    <a:gd name="T28" fmla="*/ 933 w 984"/>
                    <a:gd name="T29" fmla="*/ 768 h 1236"/>
                    <a:gd name="T30" fmla="*/ 908 w 984"/>
                    <a:gd name="T31" fmla="*/ 819 h 1236"/>
                    <a:gd name="T32" fmla="*/ 880 w 984"/>
                    <a:gd name="T33" fmla="*/ 870 h 1236"/>
                    <a:gd name="T34" fmla="*/ 845 w 984"/>
                    <a:gd name="T35" fmla="*/ 918 h 1236"/>
                    <a:gd name="T36" fmla="*/ 806 w 984"/>
                    <a:gd name="T37" fmla="*/ 963 h 1236"/>
                    <a:gd name="T38" fmla="*/ 764 w 984"/>
                    <a:gd name="T39" fmla="*/ 1006 h 1236"/>
                    <a:gd name="T40" fmla="*/ 507 w 984"/>
                    <a:gd name="T41" fmla="*/ 1236 h 1236"/>
                    <a:gd name="T42" fmla="*/ 0 w 984"/>
                    <a:gd name="T43" fmla="*/ 671 h 1236"/>
                    <a:gd name="T44" fmla="*/ 180 w 984"/>
                    <a:gd name="T45" fmla="*/ 509 h 1236"/>
                    <a:gd name="T46" fmla="*/ 180 w 984"/>
                    <a:gd name="T47" fmla="*/ 507 h 1236"/>
                    <a:gd name="T48" fmla="*/ 205 w 984"/>
                    <a:gd name="T49" fmla="*/ 530 h 1236"/>
                    <a:gd name="T50" fmla="*/ 229 w 984"/>
                    <a:gd name="T51" fmla="*/ 548 h 1236"/>
                    <a:gd name="T52" fmla="*/ 254 w 984"/>
                    <a:gd name="T53" fmla="*/ 559 h 1236"/>
                    <a:gd name="T54" fmla="*/ 279 w 984"/>
                    <a:gd name="T55" fmla="*/ 566 h 1236"/>
                    <a:gd name="T56" fmla="*/ 303 w 984"/>
                    <a:gd name="T57" fmla="*/ 569 h 1236"/>
                    <a:gd name="T58" fmla="*/ 328 w 984"/>
                    <a:gd name="T59" fmla="*/ 568 h 1236"/>
                    <a:gd name="T60" fmla="*/ 350 w 984"/>
                    <a:gd name="T61" fmla="*/ 565 h 1236"/>
                    <a:gd name="T62" fmla="*/ 372 w 984"/>
                    <a:gd name="T63" fmla="*/ 559 h 1236"/>
                    <a:gd name="T64" fmla="*/ 391 w 984"/>
                    <a:gd name="T65" fmla="*/ 552 h 1236"/>
                    <a:gd name="T66" fmla="*/ 409 w 984"/>
                    <a:gd name="T67" fmla="*/ 545 h 1236"/>
                    <a:gd name="T68" fmla="*/ 423 w 984"/>
                    <a:gd name="T69" fmla="*/ 536 h 1236"/>
                    <a:gd name="T70" fmla="*/ 436 w 984"/>
                    <a:gd name="T71" fmla="*/ 529 h 1236"/>
                    <a:gd name="T72" fmla="*/ 445 w 984"/>
                    <a:gd name="T73" fmla="*/ 523 h 1236"/>
                    <a:gd name="T74" fmla="*/ 451 w 984"/>
                    <a:gd name="T75" fmla="*/ 519 h 1236"/>
                    <a:gd name="T76" fmla="*/ 453 w 984"/>
                    <a:gd name="T77" fmla="*/ 518 h 1236"/>
                    <a:gd name="T78" fmla="*/ 595 w 984"/>
                    <a:gd name="T79" fmla="*/ 391 h 1236"/>
                    <a:gd name="T80" fmla="*/ 618 w 984"/>
                    <a:gd name="T81" fmla="*/ 366 h 1236"/>
                    <a:gd name="T82" fmla="*/ 635 w 984"/>
                    <a:gd name="T83" fmla="*/ 342 h 1236"/>
                    <a:gd name="T84" fmla="*/ 647 w 984"/>
                    <a:gd name="T85" fmla="*/ 317 h 1236"/>
                    <a:gd name="T86" fmla="*/ 655 w 984"/>
                    <a:gd name="T87" fmla="*/ 293 h 1236"/>
                    <a:gd name="T88" fmla="*/ 659 w 984"/>
                    <a:gd name="T89" fmla="*/ 269 h 1236"/>
                    <a:gd name="T90" fmla="*/ 659 w 984"/>
                    <a:gd name="T91" fmla="*/ 246 h 1236"/>
                    <a:gd name="T92" fmla="*/ 656 w 984"/>
                    <a:gd name="T93" fmla="*/ 224 h 1236"/>
                    <a:gd name="T94" fmla="*/ 651 w 984"/>
                    <a:gd name="T95" fmla="*/ 203 h 1236"/>
                    <a:gd name="T96" fmla="*/ 644 w 984"/>
                    <a:gd name="T97" fmla="*/ 185 h 1236"/>
                    <a:gd name="T98" fmla="*/ 637 w 984"/>
                    <a:gd name="T99" fmla="*/ 169 h 1236"/>
                    <a:gd name="T100" fmla="*/ 630 w 984"/>
                    <a:gd name="T101" fmla="*/ 154 h 1236"/>
                    <a:gd name="T102" fmla="*/ 624 w 984"/>
                    <a:gd name="T103" fmla="*/ 142 h 1236"/>
                    <a:gd name="T104" fmla="*/ 618 w 984"/>
                    <a:gd name="T105" fmla="*/ 134 h 1236"/>
                    <a:gd name="T106" fmla="*/ 614 w 984"/>
                    <a:gd name="T107" fmla="*/ 128 h 1236"/>
                    <a:gd name="T108" fmla="*/ 613 w 984"/>
                    <a:gd name="T109" fmla="*/ 127 h 1236"/>
                    <a:gd name="T110" fmla="*/ 754 w 984"/>
                    <a:gd name="T111" fmla="*/ 0 h 12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984" h="1236">
                      <a:moveTo>
                        <a:pt x="754" y="0"/>
                      </a:moveTo>
                      <a:lnTo>
                        <a:pt x="814" y="66"/>
                      </a:lnTo>
                      <a:lnTo>
                        <a:pt x="853" y="113"/>
                      </a:lnTo>
                      <a:lnTo>
                        <a:pt x="887" y="162"/>
                      </a:lnTo>
                      <a:lnTo>
                        <a:pt x="915" y="214"/>
                      </a:lnTo>
                      <a:lnTo>
                        <a:pt x="939" y="267"/>
                      </a:lnTo>
                      <a:lnTo>
                        <a:pt x="957" y="321"/>
                      </a:lnTo>
                      <a:lnTo>
                        <a:pt x="971" y="377"/>
                      </a:lnTo>
                      <a:lnTo>
                        <a:pt x="980" y="433"/>
                      </a:lnTo>
                      <a:lnTo>
                        <a:pt x="984" y="490"/>
                      </a:lnTo>
                      <a:lnTo>
                        <a:pt x="983" y="547"/>
                      </a:lnTo>
                      <a:lnTo>
                        <a:pt x="978" y="603"/>
                      </a:lnTo>
                      <a:lnTo>
                        <a:pt x="968" y="659"/>
                      </a:lnTo>
                      <a:lnTo>
                        <a:pt x="953" y="714"/>
                      </a:lnTo>
                      <a:lnTo>
                        <a:pt x="933" y="768"/>
                      </a:lnTo>
                      <a:lnTo>
                        <a:pt x="908" y="819"/>
                      </a:lnTo>
                      <a:lnTo>
                        <a:pt x="880" y="870"/>
                      </a:lnTo>
                      <a:lnTo>
                        <a:pt x="845" y="918"/>
                      </a:lnTo>
                      <a:lnTo>
                        <a:pt x="806" y="963"/>
                      </a:lnTo>
                      <a:lnTo>
                        <a:pt x="764" y="1006"/>
                      </a:lnTo>
                      <a:lnTo>
                        <a:pt x="507" y="1236"/>
                      </a:lnTo>
                      <a:lnTo>
                        <a:pt x="0" y="671"/>
                      </a:lnTo>
                      <a:lnTo>
                        <a:pt x="180" y="509"/>
                      </a:lnTo>
                      <a:lnTo>
                        <a:pt x="180" y="507"/>
                      </a:lnTo>
                      <a:lnTo>
                        <a:pt x="205" y="530"/>
                      </a:lnTo>
                      <a:lnTo>
                        <a:pt x="229" y="548"/>
                      </a:lnTo>
                      <a:lnTo>
                        <a:pt x="254" y="559"/>
                      </a:lnTo>
                      <a:lnTo>
                        <a:pt x="279" y="566"/>
                      </a:lnTo>
                      <a:lnTo>
                        <a:pt x="303" y="569"/>
                      </a:lnTo>
                      <a:lnTo>
                        <a:pt x="328" y="568"/>
                      </a:lnTo>
                      <a:lnTo>
                        <a:pt x="350" y="565"/>
                      </a:lnTo>
                      <a:lnTo>
                        <a:pt x="372" y="559"/>
                      </a:lnTo>
                      <a:lnTo>
                        <a:pt x="391" y="552"/>
                      </a:lnTo>
                      <a:lnTo>
                        <a:pt x="409" y="545"/>
                      </a:lnTo>
                      <a:lnTo>
                        <a:pt x="423" y="536"/>
                      </a:lnTo>
                      <a:lnTo>
                        <a:pt x="436" y="529"/>
                      </a:lnTo>
                      <a:lnTo>
                        <a:pt x="445" y="523"/>
                      </a:lnTo>
                      <a:lnTo>
                        <a:pt x="451" y="519"/>
                      </a:lnTo>
                      <a:lnTo>
                        <a:pt x="453" y="518"/>
                      </a:lnTo>
                      <a:lnTo>
                        <a:pt x="595" y="391"/>
                      </a:lnTo>
                      <a:lnTo>
                        <a:pt x="618" y="366"/>
                      </a:lnTo>
                      <a:lnTo>
                        <a:pt x="635" y="342"/>
                      </a:lnTo>
                      <a:lnTo>
                        <a:pt x="647" y="317"/>
                      </a:lnTo>
                      <a:lnTo>
                        <a:pt x="655" y="293"/>
                      </a:lnTo>
                      <a:lnTo>
                        <a:pt x="659" y="269"/>
                      </a:lnTo>
                      <a:lnTo>
                        <a:pt x="659" y="246"/>
                      </a:lnTo>
                      <a:lnTo>
                        <a:pt x="656" y="224"/>
                      </a:lnTo>
                      <a:lnTo>
                        <a:pt x="651" y="203"/>
                      </a:lnTo>
                      <a:lnTo>
                        <a:pt x="644" y="185"/>
                      </a:lnTo>
                      <a:lnTo>
                        <a:pt x="637" y="169"/>
                      </a:lnTo>
                      <a:lnTo>
                        <a:pt x="630" y="154"/>
                      </a:lnTo>
                      <a:lnTo>
                        <a:pt x="624" y="142"/>
                      </a:lnTo>
                      <a:lnTo>
                        <a:pt x="618" y="134"/>
                      </a:lnTo>
                      <a:lnTo>
                        <a:pt x="614" y="128"/>
                      </a:lnTo>
                      <a:lnTo>
                        <a:pt x="613" y="127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75" name="Freeform 20"/>
                <p:cNvSpPr>
                  <a:spLocks/>
                </p:cNvSpPr>
                <p:nvPr/>
              </p:nvSpPr>
              <p:spPr bwMode="auto">
                <a:xfrm>
                  <a:off x="4267200" y="1601788"/>
                  <a:ext cx="61913" cy="114300"/>
                </a:xfrm>
                <a:custGeom>
                  <a:avLst/>
                  <a:gdLst>
                    <a:gd name="T0" fmla="*/ 351 w 546"/>
                    <a:gd name="T1" fmla="*/ 3 h 1016"/>
                    <a:gd name="T2" fmla="*/ 442 w 546"/>
                    <a:gd name="T3" fmla="*/ 23 h 1016"/>
                    <a:gd name="T4" fmla="*/ 538 w 546"/>
                    <a:gd name="T5" fmla="*/ 60 h 1016"/>
                    <a:gd name="T6" fmla="*/ 546 w 546"/>
                    <a:gd name="T7" fmla="*/ 72 h 1016"/>
                    <a:gd name="T8" fmla="*/ 540 w 546"/>
                    <a:gd name="T9" fmla="*/ 91 h 1016"/>
                    <a:gd name="T10" fmla="*/ 521 w 546"/>
                    <a:gd name="T11" fmla="*/ 113 h 1016"/>
                    <a:gd name="T12" fmla="*/ 499 w 546"/>
                    <a:gd name="T13" fmla="*/ 125 h 1016"/>
                    <a:gd name="T14" fmla="*/ 480 w 546"/>
                    <a:gd name="T15" fmla="*/ 125 h 1016"/>
                    <a:gd name="T16" fmla="*/ 386 w 546"/>
                    <a:gd name="T17" fmla="*/ 89 h 1016"/>
                    <a:gd name="T18" fmla="*/ 305 w 546"/>
                    <a:gd name="T19" fmla="*/ 72 h 1016"/>
                    <a:gd name="T20" fmla="*/ 235 w 546"/>
                    <a:gd name="T21" fmla="*/ 68 h 1016"/>
                    <a:gd name="T22" fmla="*/ 178 w 546"/>
                    <a:gd name="T23" fmla="*/ 75 h 1016"/>
                    <a:gd name="T24" fmla="*/ 136 w 546"/>
                    <a:gd name="T25" fmla="*/ 90 h 1016"/>
                    <a:gd name="T26" fmla="*/ 107 w 546"/>
                    <a:gd name="T27" fmla="*/ 111 h 1016"/>
                    <a:gd name="T28" fmla="*/ 88 w 546"/>
                    <a:gd name="T29" fmla="*/ 145 h 1016"/>
                    <a:gd name="T30" fmla="*/ 82 w 546"/>
                    <a:gd name="T31" fmla="*/ 191 h 1016"/>
                    <a:gd name="T32" fmla="*/ 93 w 546"/>
                    <a:gd name="T33" fmla="*/ 247 h 1016"/>
                    <a:gd name="T34" fmla="*/ 124 w 546"/>
                    <a:gd name="T35" fmla="*/ 310 h 1016"/>
                    <a:gd name="T36" fmla="*/ 180 w 546"/>
                    <a:gd name="T37" fmla="*/ 377 h 1016"/>
                    <a:gd name="T38" fmla="*/ 262 w 546"/>
                    <a:gd name="T39" fmla="*/ 449 h 1016"/>
                    <a:gd name="T40" fmla="*/ 330 w 546"/>
                    <a:gd name="T41" fmla="*/ 523 h 1016"/>
                    <a:gd name="T42" fmla="*/ 372 w 546"/>
                    <a:gd name="T43" fmla="*/ 594 h 1016"/>
                    <a:gd name="T44" fmla="*/ 389 w 546"/>
                    <a:gd name="T45" fmla="*/ 665 h 1016"/>
                    <a:gd name="T46" fmla="*/ 381 w 546"/>
                    <a:gd name="T47" fmla="*/ 733 h 1016"/>
                    <a:gd name="T48" fmla="*/ 347 w 546"/>
                    <a:gd name="T49" fmla="*/ 799 h 1016"/>
                    <a:gd name="T50" fmla="*/ 302 w 546"/>
                    <a:gd name="T51" fmla="*/ 856 h 1016"/>
                    <a:gd name="T52" fmla="*/ 253 w 546"/>
                    <a:gd name="T53" fmla="*/ 904 h 1016"/>
                    <a:gd name="T54" fmla="*/ 202 w 546"/>
                    <a:gd name="T55" fmla="*/ 944 h 1016"/>
                    <a:gd name="T56" fmla="*/ 154 w 546"/>
                    <a:gd name="T57" fmla="*/ 974 h 1016"/>
                    <a:gd name="T58" fmla="*/ 114 w 546"/>
                    <a:gd name="T59" fmla="*/ 996 h 1016"/>
                    <a:gd name="T60" fmla="*/ 85 w 546"/>
                    <a:gd name="T61" fmla="*/ 1011 h 1016"/>
                    <a:gd name="T62" fmla="*/ 71 w 546"/>
                    <a:gd name="T63" fmla="*/ 1016 h 1016"/>
                    <a:gd name="T64" fmla="*/ 5 w 546"/>
                    <a:gd name="T65" fmla="*/ 932 h 1016"/>
                    <a:gd name="T66" fmla="*/ 28 w 546"/>
                    <a:gd name="T67" fmla="*/ 923 h 1016"/>
                    <a:gd name="T68" fmla="*/ 57 w 546"/>
                    <a:gd name="T69" fmla="*/ 916 h 1016"/>
                    <a:gd name="T70" fmla="*/ 85 w 546"/>
                    <a:gd name="T71" fmla="*/ 911 h 1016"/>
                    <a:gd name="T72" fmla="*/ 134 w 546"/>
                    <a:gd name="T73" fmla="*/ 895 h 1016"/>
                    <a:gd name="T74" fmla="*/ 199 w 546"/>
                    <a:gd name="T75" fmla="*/ 862 h 1016"/>
                    <a:gd name="T76" fmla="*/ 242 w 546"/>
                    <a:gd name="T77" fmla="*/ 829 h 1016"/>
                    <a:gd name="T78" fmla="*/ 269 w 546"/>
                    <a:gd name="T79" fmla="*/ 802 h 1016"/>
                    <a:gd name="T80" fmla="*/ 281 w 546"/>
                    <a:gd name="T81" fmla="*/ 786 h 1016"/>
                    <a:gd name="T82" fmla="*/ 289 w 546"/>
                    <a:gd name="T83" fmla="*/ 773 h 1016"/>
                    <a:gd name="T84" fmla="*/ 301 w 546"/>
                    <a:gd name="T85" fmla="*/ 748 h 1016"/>
                    <a:gd name="T86" fmla="*/ 309 w 546"/>
                    <a:gd name="T87" fmla="*/ 717 h 1016"/>
                    <a:gd name="T88" fmla="*/ 308 w 546"/>
                    <a:gd name="T89" fmla="*/ 681 h 1016"/>
                    <a:gd name="T90" fmla="*/ 295 w 546"/>
                    <a:gd name="T91" fmla="*/ 639 h 1016"/>
                    <a:gd name="T92" fmla="*/ 268 w 546"/>
                    <a:gd name="T93" fmla="*/ 590 h 1016"/>
                    <a:gd name="T94" fmla="*/ 222 w 546"/>
                    <a:gd name="T95" fmla="*/ 535 h 1016"/>
                    <a:gd name="T96" fmla="*/ 155 w 546"/>
                    <a:gd name="T97" fmla="*/ 473 h 1016"/>
                    <a:gd name="T98" fmla="*/ 87 w 546"/>
                    <a:gd name="T99" fmla="*/ 407 h 1016"/>
                    <a:gd name="T100" fmla="*/ 39 w 546"/>
                    <a:gd name="T101" fmla="*/ 340 h 1016"/>
                    <a:gd name="T102" fmla="*/ 12 w 546"/>
                    <a:gd name="T103" fmla="*/ 272 h 1016"/>
                    <a:gd name="T104" fmla="*/ 8 w 546"/>
                    <a:gd name="T105" fmla="*/ 206 h 1016"/>
                    <a:gd name="T106" fmla="*/ 27 w 546"/>
                    <a:gd name="T107" fmla="*/ 144 h 1016"/>
                    <a:gd name="T108" fmla="*/ 67 w 546"/>
                    <a:gd name="T109" fmla="*/ 86 h 1016"/>
                    <a:gd name="T110" fmla="*/ 123 w 546"/>
                    <a:gd name="T111" fmla="*/ 41 h 1016"/>
                    <a:gd name="T112" fmla="*/ 190 w 546"/>
                    <a:gd name="T113" fmla="*/ 13 h 1016"/>
                    <a:gd name="T114" fmla="*/ 267 w 546"/>
                    <a:gd name="T115" fmla="*/ 0 h 10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6" h="1016">
                      <a:moveTo>
                        <a:pt x="309" y="0"/>
                      </a:moveTo>
                      <a:lnTo>
                        <a:pt x="351" y="3"/>
                      </a:lnTo>
                      <a:lnTo>
                        <a:pt x="396" y="11"/>
                      </a:lnTo>
                      <a:lnTo>
                        <a:pt x="442" y="23"/>
                      </a:lnTo>
                      <a:lnTo>
                        <a:pt x="490" y="39"/>
                      </a:lnTo>
                      <a:lnTo>
                        <a:pt x="538" y="60"/>
                      </a:lnTo>
                      <a:lnTo>
                        <a:pt x="544" y="64"/>
                      </a:lnTo>
                      <a:lnTo>
                        <a:pt x="546" y="72"/>
                      </a:lnTo>
                      <a:lnTo>
                        <a:pt x="545" y="81"/>
                      </a:lnTo>
                      <a:lnTo>
                        <a:pt x="540" y="91"/>
                      </a:lnTo>
                      <a:lnTo>
                        <a:pt x="532" y="102"/>
                      </a:lnTo>
                      <a:lnTo>
                        <a:pt x="521" y="113"/>
                      </a:lnTo>
                      <a:lnTo>
                        <a:pt x="510" y="120"/>
                      </a:lnTo>
                      <a:lnTo>
                        <a:pt x="499" y="125"/>
                      </a:lnTo>
                      <a:lnTo>
                        <a:pt x="489" y="127"/>
                      </a:lnTo>
                      <a:lnTo>
                        <a:pt x="480" y="125"/>
                      </a:lnTo>
                      <a:lnTo>
                        <a:pt x="432" y="105"/>
                      </a:lnTo>
                      <a:lnTo>
                        <a:pt x="386" y="89"/>
                      </a:lnTo>
                      <a:lnTo>
                        <a:pt x="344" y="79"/>
                      </a:lnTo>
                      <a:lnTo>
                        <a:pt x="305" y="72"/>
                      </a:lnTo>
                      <a:lnTo>
                        <a:pt x="268" y="68"/>
                      </a:lnTo>
                      <a:lnTo>
                        <a:pt x="235" y="68"/>
                      </a:lnTo>
                      <a:lnTo>
                        <a:pt x="205" y="70"/>
                      </a:lnTo>
                      <a:lnTo>
                        <a:pt x="178" y="75"/>
                      </a:lnTo>
                      <a:lnTo>
                        <a:pt x="155" y="82"/>
                      </a:lnTo>
                      <a:lnTo>
                        <a:pt x="136" y="90"/>
                      </a:lnTo>
                      <a:lnTo>
                        <a:pt x="119" y="100"/>
                      </a:lnTo>
                      <a:lnTo>
                        <a:pt x="107" y="111"/>
                      </a:lnTo>
                      <a:lnTo>
                        <a:pt x="96" y="126"/>
                      </a:lnTo>
                      <a:lnTo>
                        <a:pt x="88" y="145"/>
                      </a:lnTo>
                      <a:lnTo>
                        <a:pt x="83" y="167"/>
                      </a:lnTo>
                      <a:lnTo>
                        <a:pt x="82" y="191"/>
                      </a:lnTo>
                      <a:lnTo>
                        <a:pt x="85" y="218"/>
                      </a:lnTo>
                      <a:lnTo>
                        <a:pt x="93" y="247"/>
                      </a:lnTo>
                      <a:lnTo>
                        <a:pt x="105" y="278"/>
                      </a:lnTo>
                      <a:lnTo>
                        <a:pt x="124" y="310"/>
                      </a:lnTo>
                      <a:lnTo>
                        <a:pt x="149" y="343"/>
                      </a:lnTo>
                      <a:lnTo>
                        <a:pt x="180" y="377"/>
                      </a:lnTo>
                      <a:lnTo>
                        <a:pt x="219" y="411"/>
                      </a:lnTo>
                      <a:lnTo>
                        <a:pt x="262" y="449"/>
                      </a:lnTo>
                      <a:lnTo>
                        <a:pt x="298" y="486"/>
                      </a:lnTo>
                      <a:lnTo>
                        <a:pt x="330" y="523"/>
                      </a:lnTo>
                      <a:lnTo>
                        <a:pt x="353" y="559"/>
                      </a:lnTo>
                      <a:lnTo>
                        <a:pt x="372" y="594"/>
                      </a:lnTo>
                      <a:lnTo>
                        <a:pt x="383" y="630"/>
                      </a:lnTo>
                      <a:lnTo>
                        <a:pt x="389" y="665"/>
                      </a:lnTo>
                      <a:lnTo>
                        <a:pt x="388" y="699"/>
                      </a:lnTo>
                      <a:lnTo>
                        <a:pt x="381" y="733"/>
                      </a:lnTo>
                      <a:lnTo>
                        <a:pt x="368" y="766"/>
                      </a:lnTo>
                      <a:lnTo>
                        <a:pt x="347" y="799"/>
                      </a:lnTo>
                      <a:lnTo>
                        <a:pt x="326" y="828"/>
                      </a:lnTo>
                      <a:lnTo>
                        <a:pt x="302" y="856"/>
                      </a:lnTo>
                      <a:lnTo>
                        <a:pt x="278" y="880"/>
                      </a:lnTo>
                      <a:lnTo>
                        <a:pt x="253" y="904"/>
                      </a:lnTo>
                      <a:lnTo>
                        <a:pt x="227" y="924"/>
                      </a:lnTo>
                      <a:lnTo>
                        <a:pt x="202" y="944"/>
                      </a:lnTo>
                      <a:lnTo>
                        <a:pt x="177" y="960"/>
                      </a:lnTo>
                      <a:lnTo>
                        <a:pt x="154" y="974"/>
                      </a:lnTo>
                      <a:lnTo>
                        <a:pt x="132" y="986"/>
                      </a:lnTo>
                      <a:lnTo>
                        <a:pt x="114" y="996"/>
                      </a:lnTo>
                      <a:lnTo>
                        <a:pt x="98" y="1005"/>
                      </a:lnTo>
                      <a:lnTo>
                        <a:pt x="85" y="1011"/>
                      </a:lnTo>
                      <a:lnTo>
                        <a:pt x="76" y="1015"/>
                      </a:lnTo>
                      <a:lnTo>
                        <a:pt x="71" y="1016"/>
                      </a:lnTo>
                      <a:lnTo>
                        <a:pt x="0" y="939"/>
                      </a:lnTo>
                      <a:lnTo>
                        <a:pt x="5" y="932"/>
                      </a:lnTo>
                      <a:lnTo>
                        <a:pt x="14" y="927"/>
                      </a:lnTo>
                      <a:lnTo>
                        <a:pt x="28" y="923"/>
                      </a:lnTo>
                      <a:lnTo>
                        <a:pt x="42" y="919"/>
                      </a:lnTo>
                      <a:lnTo>
                        <a:pt x="57" y="916"/>
                      </a:lnTo>
                      <a:lnTo>
                        <a:pt x="72" y="913"/>
                      </a:lnTo>
                      <a:lnTo>
                        <a:pt x="85" y="911"/>
                      </a:lnTo>
                      <a:lnTo>
                        <a:pt x="94" y="910"/>
                      </a:lnTo>
                      <a:lnTo>
                        <a:pt x="134" y="895"/>
                      </a:lnTo>
                      <a:lnTo>
                        <a:pt x="169" y="879"/>
                      </a:lnTo>
                      <a:lnTo>
                        <a:pt x="199" y="862"/>
                      </a:lnTo>
                      <a:lnTo>
                        <a:pt x="223" y="846"/>
                      </a:lnTo>
                      <a:lnTo>
                        <a:pt x="242" y="829"/>
                      </a:lnTo>
                      <a:lnTo>
                        <a:pt x="258" y="815"/>
                      </a:lnTo>
                      <a:lnTo>
                        <a:pt x="269" y="802"/>
                      </a:lnTo>
                      <a:lnTo>
                        <a:pt x="277" y="792"/>
                      </a:lnTo>
                      <a:lnTo>
                        <a:pt x="281" y="786"/>
                      </a:lnTo>
                      <a:lnTo>
                        <a:pt x="282" y="784"/>
                      </a:lnTo>
                      <a:lnTo>
                        <a:pt x="289" y="773"/>
                      </a:lnTo>
                      <a:lnTo>
                        <a:pt x="295" y="761"/>
                      </a:lnTo>
                      <a:lnTo>
                        <a:pt x="301" y="748"/>
                      </a:lnTo>
                      <a:lnTo>
                        <a:pt x="306" y="734"/>
                      </a:lnTo>
                      <a:lnTo>
                        <a:pt x="309" y="717"/>
                      </a:lnTo>
                      <a:lnTo>
                        <a:pt x="310" y="700"/>
                      </a:lnTo>
                      <a:lnTo>
                        <a:pt x="308" y="681"/>
                      </a:lnTo>
                      <a:lnTo>
                        <a:pt x="302" y="660"/>
                      </a:lnTo>
                      <a:lnTo>
                        <a:pt x="295" y="639"/>
                      </a:lnTo>
                      <a:lnTo>
                        <a:pt x="283" y="616"/>
                      </a:lnTo>
                      <a:lnTo>
                        <a:pt x="268" y="590"/>
                      </a:lnTo>
                      <a:lnTo>
                        <a:pt x="248" y="564"/>
                      </a:lnTo>
                      <a:lnTo>
                        <a:pt x="222" y="535"/>
                      </a:lnTo>
                      <a:lnTo>
                        <a:pt x="192" y="505"/>
                      </a:lnTo>
                      <a:lnTo>
                        <a:pt x="155" y="473"/>
                      </a:lnTo>
                      <a:lnTo>
                        <a:pt x="118" y="441"/>
                      </a:lnTo>
                      <a:lnTo>
                        <a:pt x="87" y="407"/>
                      </a:lnTo>
                      <a:lnTo>
                        <a:pt x="60" y="373"/>
                      </a:lnTo>
                      <a:lnTo>
                        <a:pt x="39" y="340"/>
                      </a:lnTo>
                      <a:lnTo>
                        <a:pt x="24" y="306"/>
                      </a:lnTo>
                      <a:lnTo>
                        <a:pt x="12" y="272"/>
                      </a:lnTo>
                      <a:lnTo>
                        <a:pt x="7" y="239"/>
                      </a:lnTo>
                      <a:lnTo>
                        <a:pt x="8" y="206"/>
                      </a:lnTo>
                      <a:lnTo>
                        <a:pt x="14" y="175"/>
                      </a:lnTo>
                      <a:lnTo>
                        <a:pt x="27" y="144"/>
                      </a:lnTo>
                      <a:lnTo>
                        <a:pt x="44" y="115"/>
                      </a:lnTo>
                      <a:lnTo>
                        <a:pt x="67" y="86"/>
                      </a:lnTo>
                      <a:lnTo>
                        <a:pt x="94" y="62"/>
                      </a:lnTo>
                      <a:lnTo>
                        <a:pt x="123" y="41"/>
                      </a:lnTo>
                      <a:lnTo>
                        <a:pt x="156" y="25"/>
                      </a:lnTo>
                      <a:lnTo>
                        <a:pt x="190" y="13"/>
                      </a:lnTo>
                      <a:lnTo>
                        <a:pt x="227" y="4"/>
                      </a:lnTo>
                      <a:lnTo>
                        <a:pt x="267" y="0"/>
                      </a:lnTo>
                      <a:lnTo>
                        <a:pt x="309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76" name="Freeform 21"/>
                <p:cNvSpPr>
                  <a:spLocks/>
                </p:cNvSpPr>
                <p:nvPr/>
              </p:nvSpPr>
              <p:spPr bwMode="auto">
                <a:xfrm>
                  <a:off x="4211638" y="1727200"/>
                  <a:ext cx="41275" cy="39688"/>
                </a:xfrm>
                <a:custGeom>
                  <a:avLst/>
                  <a:gdLst>
                    <a:gd name="T0" fmla="*/ 263 w 366"/>
                    <a:gd name="T1" fmla="*/ 0 h 351"/>
                    <a:gd name="T2" fmla="*/ 283 w 366"/>
                    <a:gd name="T3" fmla="*/ 3 h 351"/>
                    <a:gd name="T4" fmla="*/ 303 w 366"/>
                    <a:gd name="T5" fmla="*/ 11 h 351"/>
                    <a:gd name="T6" fmla="*/ 322 w 366"/>
                    <a:gd name="T7" fmla="*/ 22 h 351"/>
                    <a:gd name="T8" fmla="*/ 338 w 366"/>
                    <a:gd name="T9" fmla="*/ 37 h 351"/>
                    <a:gd name="T10" fmla="*/ 350 w 366"/>
                    <a:gd name="T11" fmla="*/ 54 h 351"/>
                    <a:gd name="T12" fmla="*/ 360 w 366"/>
                    <a:gd name="T13" fmla="*/ 75 h 351"/>
                    <a:gd name="T14" fmla="*/ 365 w 366"/>
                    <a:gd name="T15" fmla="*/ 95 h 351"/>
                    <a:gd name="T16" fmla="*/ 366 w 366"/>
                    <a:gd name="T17" fmla="*/ 115 h 351"/>
                    <a:gd name="T18" fmla="*/ 363 w 366"/>
                    <a:gd name="T19" fmla="*/ 136 h 351"/>
                    <a:gd name="T20" fmla="*/ 356 w 366"/>
                    <a:gd name="T21" fmla="*/ 156 h 351"/>
                    <a:gd name="T22" fmla="*/ 344 w 366"/>
                    <a:gd name="T23" fmla="*/ 175 h 351"/>
                    <a:gd name="T24" fmla="*/ 330 w 366"/>
                    <a:gd name="T25" fmla="*/ 191 h 351"/>
                    <a:gd name="T26" fmla="*/ 182 w 366"/>
                    <a:gd name="T27" fmla="*/ 323 h 351"/>
                    <a:gd name="T28" fmla="*/ 164 w 366"/>
                    <a:gd name="T29" fmla="*/ 336 h 351"/>
                    <a:gd name="T30" fmla="*/ 145 w 366"/>
                    <a:gd name="T31" fmla="*/ 346 h 351"/>
                    <a:gd name="T32" fmla="*/ 124 w 366"/>
                    <a:gd name="T33" fmla="*/ 351 h 351"/>
                    <a:gd name="T34" fmla="*/ 103 w 366"/>
                    <a:gd name="T35" fmla="*/ 351 h 351"/>
                    <a:gd name="T36" fmla="*/ 83 w 366"/>
                    <a:gd name="T37" fmla="*/ 348 h 351"/>
                    <a:gd name="T38" fmla="*/ 63 w 366"/>
                    <a:gd name="T39" fmla="*/ 340 h 351"/>
                    <a:gd name="T40" fmla="*/ 44 w 366"/>
                    <a:gd name="T41" fmla="*/ 330 h 351"/>
                    <a:gd name="T42" fmla="*/ 28 w 366"/>
                    <a:gd name="T43" fmla="*/ 315 h 351"/>
                    <a:gd name="T44" fmla="*/ 15 w 366"/>
                    <a:gd name="T45" fmla="*/ 297 h 351"/>
                    <a:gd name="T46" fmla="*/ 6 w 366"/>
                    <a:gd name="T47" fmla="*/ 277 h 351"/>
                    <a:gd name="T48" fmla="*/ 1 w 366"/>
                    <a:gd name="T49" fmla="*/ 257 h 351"/>
                    <a:gd name="T50" fmla="*/ 0 w 366"/>
                    <a:gd name="T51" fmla="*/ 236 h 351"/>
                    <a:gd name="T52" fmla="*/ 3 w 366"/>
                    <a:gd name="T53" fmla="*/ 215 h 351"/>
                    <a:gd name="T54" fmla="*/ 10 w 366"/>
                    <a:gd name="T55" fmla="*/ 196 h 351"/>
                    <a:gd name="T56" fmla="*/ 22 w 366"/>
                    <a:gd name="T57" fmla="*/ 178 h 351"/>
                    <a:gd name="T58" fmla="*/ 37 w 366"/>
                    <a:gd name="T59" fmla="*/ 161 h 351"/>
                    <a:gd name="T60" fmla="*/ 183 w 366"/>
                    <a:gd name="T61" fmla="*/ 29 h 351"/>
                    <a:gd name="T62" fmla="*/ 202 w 366"/>
                    <a:gd name="T63" fmla="*/ 16 h 351"/>
                    <a:gd name="T64" fmla="*/ 221 w 366"/>
                    <a:gd name="T65" fmla="*/ 7 h 351"/>
                    <a:gd name="T66" fmla="*/ 241 w 366"/>
                    <a:gd name="T67" fmla="*/ 1 h 351"/>
                    <a:gd name="T68" fmla="*/ 263 w 366"/>
                    <a:gd name="T69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366" h="351">
                      <a:moveTo>
                        <a:pt x="263" y="0"/>
                      </a:moveTo>
                      <a:lnTo>
                        <a:pt x="283" y="3"/>
                      </a:lnTo>
                      <a:lnTo>
                        <a:pt x="303" y="11"/>
                      </a:lnTo>
                      <a:lnTo>
                        <a:pt x="322" y="22"/>
                      </a:lnTo>
                      <a:lnTo>
                        <a:pt x="338" y="37"/>
                      </a:lnTo>
                      <a:lnTo>
                        <a:pt x="350" y="54"/>
                      </a:lnTo>
                      <a:lnTo>
                        <a:pt x="360" y="75"/>
                      </a:lnTo>
                      <a:lnTo>
                        <a:pt x="365" y="95"/>
                      </a:lnTo>
                      <a:lnTo>
                        <a:pt x="366" y="115"/>
                      </a:lnTo>
                      <a:lnTo>
                        <a:pt x="363" y="136"/>
                      </a:lnTo>
                      <a:lnTo>
                        <a:pt x="356" y="156"/>
                      </a:lnTo>
                      <a:lnTo>
                        <a:pt x="344" y="175"/>
                      </a:lnTo>
                      <a:lnTo>
                        <a:pt x="330" y="191"/>
                      </a:lnTo>
                      <a:lnTo>
                        <a:pt x="182" y="323"/>
                      </a:lnTo>
                      <a:lnTo>
                        <a:pt x="164" y="336"/>
                      </a:lnTo>
                      <a:lnTo>
                        <a:pt x="145" y="346"/>
                      </a:lnTo>
                      <a:lnTo>
                        <a:pt x="124" y="351"/>
                      </a:lnTo>
                      <a:lnTo>
                        <a:pt x="103" y="351"/>
                      </a:lnTo>
                      <a:lnTo>
                        <a:pt x="83" y="348"/>
                      </a:lnTo>
                      <a:lnTo>
                        <a:pt x="63" y="340"/>
                      </a:lnTo>
                      <a:lnTo>
                        <a:pt x="44" y="330"/>
                      </a:lnTo>
                      <a:lnTo>
                        <a:pt x="28" y="315"/>
                      </a:lnTo>
                      <a:lnTo>
                        <a:pt x="15" y="297"/>
                      </a:lnTo>
                      <a:lnTo>
                        <a:pt x="6" y="277"/>
                      </a:lnTo>
                      <a:lnTo>
                        <a:pt x="1" y="257"/>
                      </a:lnTo>
                      <a:lnTo>
                        <a:pt x="0" y="236"/>
                      </a:lnTo>
                      <a:lnTo>
                        <a:pt x="3" y="215"/>
                      </a:lnTo>
                      <a:lnTo>
                        <a:pt x="10" y="196"/>
                      </a:lnTo>
                      <a:lnTo>
                        <a:pt x="22" y="178"/>
                      </a:lnTo>
                      <a:lnTo>
                        <a:pt x="37" y="161"/>
                      </a:lnTo>
                      <a:lnTo>
                        <a:pt x="183" y="29"/>
                      </a:lnTo>
                      <a:lnTo>
                        <a:pt x="202" y="16"/>
                      </a:lnTo>
                      <a:lnTo>
                        <a:pt x="221" y="7"/>
                      </a:lnTo>
                      <a:lnTo>
                        <a:pt x="241" y="1"/>
                      </a:lnTo>
                      <a:lnTo>
                        <a:pt x="263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4" name="타원 3"/>
            <p:cNvSpPr/>
            <p:nvPr/>
          </p:nvSpPr>
          <p:spPr>
            <a:xfrm>
              <a:off x="10072721" y="2755960"/>
              <a:ext cx="309875" cy="28649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7654" y="2909692"/>
            <a:ext cx="374860" cy="474314"/>
          </a:xfrm>
          <a:prstGeom prst="rect">
            <a:avLst/>
          </a:prstGeom>
        </p:spPr>
      </p:pic>
      <p:sp>
        <p:nvSpPr>
          <p:cNvPr id="148" name="직사각형 147"/>
          <p:cNvSpPr/>
          <p:nvPr/>
        </p:nvSpPr>
        <p:spPr>
          <a:xfrm>
            <a:off x="1297451" y="3762345"/>
            <a:ext cx="2226462" cy="415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prstClr val="white"/>
                </a:solidFill>
                <a:latin typeface="LINE Seed Sans KR Bold" panose="020B0603020203020204" pitchFamily="50" charset="-127"/>
                <a:ea typeface="LINE Seed Sans KR Bold" panose="020B0603020203020204" pitchFamily="50" charset="-127"/>
                <a:cs typeface="LINE Seed Sans KR Bold" panose="020B0603020203020204" pitchFamily="50" charset="-127"/>
              </a:rPr>
              <a:t>데이터 관련성</a:t>
            </a:r>
          </a:p>
        </p:txBody>
      </p:sp>
    </p:spTree>
    <p:extLst>
      <p:ext uri="{BB962C8B-B14F-4D97-AF65-F5344CB8AC3E}">
        <p14:creationId xmlns:p14="http://schemas.microsoft.com/office/powerpoint/2010/main" val="60281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데이터 분류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타원 97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3059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30964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8941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6990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5111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3304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1569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9906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8315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6796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5349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3974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2671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2022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4189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6284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8307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50258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2137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3944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5679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7342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8933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60452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1898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3273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125" name="표 1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31743"/>
              </p:ext>
            </p:extLst>
          </p:nvPr>
        </p:nvGraphicFramePr>
        <p:xfrm>
          <a:off x="1675449" y="1550939"/>
          <a:ext cx="2692175" cy="446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846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  <a:cs typeface="LINE Seed Sans ExtraBold" panose="020B0803020203020204" pitchFamily="34" charset="0"/>
                        </a:rPr>
                        <a:t>지표 설정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  <a:cs typeface="LINE Seed Sans ExtraBold" panose="020B0803020203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80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위해 지표</a:t>
                      </a:r>
                      <a:endParaRPr kumimoji="0" lang="en-US" altLang="ko-KR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폭력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, 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절도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, </a:t>
                      </a:r>
                      <a:r>
                        <a:rPr kumimoji="0" lang="ko-KR" alt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주취자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 수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, 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유흥업소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…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9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280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취약 지표</a:t>
                      </a:r>
                      <a:endParaRPr kumimoji="0" lang="en-US" altLang="ko-KR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교육시설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, 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아동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/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노인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/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여성 인구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280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경감 지표</a:t>
                      </a:r>
                      <a:endParaRPr kumimoji="0" lang="en-US" altLang="ko-KR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경찰서 및 경찰 공무원 수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CCTV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와 가로등 설치 수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6" name="표 1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714029"/>
              </p:ext>
            </p:extLst>
          </p:nvPr>
        </p:nvGraphicFramePr>
        <p:xfrm>
          <a:off x="5088661" y="1514036"/>
          <a:ext cx="6030142" cy="45311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5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150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846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  <a:cs typeface="+mn-cs"/>
                        </a:rPr>
                        <a:t>중요도 </a:t>
                      </a:r>
                      <a:r>
                        <a:rPr kumimoji="0" lang="en-US" altLang="ko-KR" sz="1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  <a:cs typeface="+mn-cs"/>
                        </a:rPr>
                        <a:t>1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  <a:cs typeface="+mn-cs"/>
                        </a:rPr>
                        <a:t>중요도 </a:t>
                      </a:r>
                      <a:r>
                        <a:rPr kumimoji="0" lang="en-US" altLang="ko-KR" sz="1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88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위해 지표</a:t>
                      </a:r>
                      <a:endParaRPr kumimoji="0" lang="en-US" altLang="ko-KR" sz="1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5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대 범죄 </a:t>
                      </a:r>
                      <a:r>
                        <a:rPr kumimoji="0" lang="ko-KR" alt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발생율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93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위해 지표</a:t>
                      </a:r>
                      <a:endParaRPr kumimoji="0" lang="en-US" altLang="ko-KR" sz="1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인구 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1000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명 당 주점 수</a:t>
                      </a:r>
                      <a:endParaRPr kumimoji="0" lang="ko-KR" altLang="en-US" sz="1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9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88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취약 </a:t>
                      </a: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지표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1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인 가구 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취약 </a:t>
                      </a: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지표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인구 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88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경감 지표</a:t>
                      </a:r>
                      <a:endParaRPr kumimoji="0" lang="en-US" altLang="ko-KR" sz="1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인구 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1000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명 당 담당 경찰관 수</a:t>
                      </a:r>
                      <a:endParaRPr kumimoji="0" lang="ko-KR" altLang="en-US" sz="1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경감 지표</a:t>
                      </a:r>
                      <a:endParaRPr kumimoji="0" lang="en-US" altLang="ko-KR" sz="1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LINE Seed Sans KR Bold" panose="020B0603020203020204" pitchFamily="50" charset="-127"/>
                        <a:ea typeface="LINE Seed Sans KR Bold" panose="020B0603020203020204" pitchFamily="50" charset="-127"/>
                        <a:cs typeface="LINE Seed Sans KR Bold" panose="020B0603020203020204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인구 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1000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명 당 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CCTV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와 가로등</a:t>
                      </a:r>
                      <a:r>
                        <a:rPr kumimoji="0" lang="en-US" altLang="ko-KR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 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LINE Seed Sans KR Bold" panose="020B0603020203020204" pitchFamily="50" charset="-127"/>
                          <a:ea typeface="LINE Seed Sans KR Bold" panose="020B0603020203020204" pitchFamily="50" charset="-127"/>
                          <a:cs typeface="LINE Seed Sans KR Bold" panose="020B0603020203020204" pitchFamily="50" charset="-127"/>
                        </a:rPr>
                        <a:t>수</a:t>
                      </a:r>
                      <a:r>
                        <a:rPr kumimoji="0" lang="ko-KR" alt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C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8" name="타원 127"/>
          <p:cNvSpPr/>
          <p:nvPr/>
        </p:nvSpPr>
        <p:spPr>
          <a:xfrm>
            <a:off x="2238968" y="1849119"/>
            <a:ext cx="235754" cy="235754"/>
          </a:xfrm>
          <a:prstGeom prst="ellipse">
            <a:avLst/>
          </a:prstGeom>
          <a:gradFill flip="none" rotWithShape="1">
            <a:gsLst>
              <a:gs pos="0">
                <a:srgbClr val="333234"/>
              </a:gs>
              <a:gs pos="100000">
                <a:srgbClr val="313033"/>
              </a:gs>
            </a:gsLst>
            <a:lin ang="18900000" scaled="1"/>
            <a:tileRect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9" name="타원 128"/>
          <p:cNvSpPr/>
          <p:nvPr/>
        </p:nvSpPr>
        <p:spPr>
          <a:xfrm>
            <a:off x="2293980" y="1904131"/>
            <a:ext cx="125730" cy="12573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1" name="타원 130"/>
          <p:cNvSpPr/>
          <p:nvPr/>
        </p:nvSpPr>
        <p:spPr>
          <a:xfrm>
            <a:off x="5782268" y="1766998"/>
            <a:ext cx="235754" cy="235754"/>
          </a:xfrm>
          <a:prstGeom prst="ellipse">
            <a:avLst/>
          </a:prstGeom>
          <a:gradFill flip="none" rotWithShape="1">
            <a:gsLst>
              <a:gs pos="0">
                <a:srgbClr val="333234"/>
              </a:gs>
              <a:gs pos="100000">
                <a:srgbClr val="313033"/>
              </a:gs>
            </a:gsLst>
            <a:lin ang="18900000" scaled="1"/>
            <a:tileRect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2" name="타원 131"/>
          <p:cNvSpPr/>
          <p:nvPr/>
        </p:nvSpPr>
        <p:spPr>
          <a:xfrm>
            <a:off x="5837280" y="1822010"/>
            <a:ext cx="125730" cy="125730"/>
          </a:xfrm>
          <a:prstGeom prst="ellipse">
            <a:avLst/>
          </a:prstGeom>
          <a:gradFill flip="none" rotWithShape="1">
            <a:gsLst>
              <a:gs pos="0">
                <a:srgbClr val="333234"/>
              </a:gs>
              <a:gs pos="100000">
                <a:srgbClr val="313033"/>
              </a:gs>
            </a:gsLst>
            <a:lin ang="189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4" name="타원 133"/>
          <p:cNvSpPr/>
          <p:nvPr/>
        </p:nvSpPr>
        <p:spPr>
          <a:xfrm>
            <a:off x="8779468" y="1766998"/>
            <a:ext cx="235754" cy="235754"/>
          </a:xfrm>
          <a:prstGeom prst="ellipse">
            <a:avLst/>
          </a:prstGeom>
          <a:gradFill flip="none" rotWithShape="1">
            <a:gsLst>
              <a:gs pos="0">
                <a:srgbClr val="333234"/>
              </a:gs>
              <a:gs pos="100000">
                <a:srgbClr val="313033"/>
              </a:gs>
            </a:gsLst>
            <a:lin ang="18900000" scaled="1"/>
            <a:tileRect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5" name="타원 134"/>
          <p:cNvSpPr/>
          <p:nvPr/>
        </p:nvSpPr>
        <p:spPr>
          <a:xfrm>
            <a:off x="8834480" y="1822010"/>
            <a:ext cx="125730" cy="125730"/>
          </a:xfrm>
          <a:prstGeom prst="ellipse">
            <a:avLst/>
          </a:prstGeom>
          <a:gradFill flip="none" rotWithShape="1">
            <a:gsLst>
              <a:gs pos="0">
                <a:srgbClr val="333234"/>
              </a:gs>
              <a:gs pos="100000">
                <a:srgbClr val="313033"/>
              </a:gs>
            </a:gsLst>
            <a:lin ang="189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5960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p6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1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타원 106">
            <a:extLst>
              <a:ext uri="{FF2B5EF4-FFF2-40B4-BE49-F238E27FC236}">
                <a16:creationId xmlns:a16="http://schemas.microsoft.com/office/drawing/2014/main" id="{64832308-AE5D-419B-89BB-5A3FE2AD817C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ellipse">
            <a:avLst/>
          </a:prstGeom>
          <a:noFill/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400" dirty="0" smtClean="0">
                <a:solidFill>
                  <a:prstClr val="white"/>
                </a:solidFill>
              </a:rPr>
              <a:t>p7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06069490-6D53-4956-8D8C-709ACCDB11D1}"/>
              </a:ext>
            </a:extLst>
          </p:cNvPr>
          <p:cNvSpPr/>
          <p:nvPr/>
        </p:nvSpPr>
        <p:spPr>
          <a:xfrm>
            <a:off x="440566" y="3153545"/>
            <a:ext cx="108000" cy="1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ABB59D4C-E1CD-41FA-996C-B69C86D3AE66}"/>
              </a:ext>
            </a:extLst>
          </p:cNvPr>
          <p:cNvSpPr/>
          <p:nvPr/>
        </p:nvSpPr>
        <p:spPr>
          <a:xfrm>
            <a:off x="444166" y="2944049"/>
            <a:ext cx="100800" cy="100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D10D7C24-F7D2-4E06-9CE2-3AAD4FA4A40E}"/>
              </a:ext>
            </a:extLst>
          </p:cNvPr>
          <p:cNvSpPr/>
          <p:nvPr/>
        </p:nvSpPr>
        <p:spPr>
          <a:xfrm>
            <a:off x="447766" y="2741752"/>
            <a:ext cx="93600" cy="93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D71FFEB8-5D2B-4393-90F7-3B12D434F529}"/>
              </a:ext>
            </a:extLst>
          </p:cNvPr>
          <p:cNvSpPr/>
          <p:nvPr/>
        </p:nvSpPr>
        <p:spPr>
          <a:xfrm>
            <a:off x="451366" y="2546655"/>
            <a:ext cx="86400" cy="86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3FB54434-F32B-44C1-A271-603D69F3FA0A}"/>
              </a:ext>
            </a:extLst>
          </p:cNvPr>
          <p:cNvSpPr/>
          <p:nvPr/>
        </p:nvSpPr>
        <p:spPr>
          <a:xfrm>
            <a:off x="454966" y="2358758"/>
            <a:ext cx="79200" cy="79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A9D8113F-F856-4184-A7A8-5255203E8889}"/>
              </a:ext>
            </a:extLst>
          </p:cNvPr>
          <p:cNvSpPr/>
          <p:nvPr/>
        </p:nvSpPr>
        <p:spPr>
          <a:xfrm>
            <a:off x="458566" y="2178061"/>
            <a:ext cx="72000" cy="7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F4D8FADD-816B-4D16-9557-494D002182FC}"/>
              </a:ext>
            </a:extLst>
          </p:cNvPr>
          <p:cNvSpPr/>
          <p:nvPr/>
        </p:nvSpPr>
        <p:spPr>
          <a:xfrm>
            <a:off x="462166" y="2004564"/>
            <a:ext cx="64800" cy="64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43D640F1-D895-4A78-86AF-4D9406B48115}"/>
              </a:ext>
            </a:extLst>
          </p:cNvPr>
          <p:cNvSpPr/>
          <p:nvPr/>
        </p:nvSpPr>
        <p:spPr>
          <a:xfrm>
            <a:off x="465766" y="1838267"/>
            <a:ext cx="57600" cy="57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5E2FE285-64E3-4E5F-922B-AC0B9C3EB70F}"/>
              </a:ext>
            </a:extLst>
          </p:cNvPr>
          <p:cNvSpPr/>
          <p:nvPr/>
        </p:nvSpPr>
        <p:spPr>
          <a:xfrm>
            <a:off x="469366" y="1679170"/>
            <a:ext cx="50400" cy="50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F905925F-E8F6-4270-8D6A-DBC5D00B7533}"/>
              </a:ext>
            </a:extLst>
          </p:cNvPr>
          <p:cNvSpPr/>
          <p:nvPr/>
        </p:nvSpPr>
        <p:spPr>
          <a:xfrm>
            <a:off x="472966" y="1527273"/>
            <a:ext cx="43200" cy="43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B15C5983-8FDC-449B-888B-85838933F6F5}"/>
              </a:ext>
            </a:extLst>
          </p:cNvPr>
          <p:cNvSpPr/>
          <p:nvPr/>
        </p:nvSpPr>
        <p:spPr>
          <a:xfrm>
            <a:off x="476566" y="1382576"/>
            <a:ext cx="36000" cy="36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504E6223-AA45-4596-98DD-9408C8183B29}"/>
              </a:ext>
            </a:extLst>
          </p:cNvPr>
          <p:cNvSpPr/>
          <p:nvPr/>
        </p:nvSpPr>
        <p:spPr>
          <a:xfrm>
            <a:off x="480166" y="1245079"/>
            <a:ext cx="28800" cy="288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50F58F5E-6B4A-48E3-980D-239D7B3BF8AB}"/>
              </a:ext>
            </a:extLst>
          </p:cNvPr>
          <p:cNvSpPr/>
          <p:nvPr/>
        </p:nvSpPr>
        <p:spPr>
          <a:xfrm>
            <a:off x="483766" y="1114782"/>
            <a:ext cx="21600" cy="2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C8388FB8-0B07-4361-A4B2-934B4A9B80CB}"/>
              </a:ext>
            </a:extLst>
          </p:cNvPr>
          <p:cNvSpPr/>
          <p:nvPr/>
        </p:nvSpPr>
        <p:spPr>
          <a:xfrm flipV="1">
            <a:off x="432632" y="4049831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85614199-C1E5-4873-BF04-AD133EC9FDD5}"/>
              </a:ext>
            </a:extLst>
          </p:cNvPr>
          <p:cNvSpPr/>
          <p:nvPr/>
        </p:nvSpPr>
        <p:spPr>
          <a:xfrm flipV="1">
            <a:off x="436232" y="4266527"/>
            <a:ext cx="100800" cy="100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6B6BF0DE-E8ED-4F57-B638-49ED5157C095}"/>
              </a:ext>
            </a:extLst>
          </p:cNvPr>
          <p:cNvSpPr/>
          <p:nvPr/>
        </p:nvSpPr>
        <p:spPr>
          <a:xfrm flipV="1">
            <a:off x="439832" y="4476024"/>
            <a:ext cx="93600" cy="93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7677E13D-E629-4611-AFFF-15A2A6E5B1B3}"/>
              </a:ext>
            </a:extLst>
          </p:cNvPr>
          <p:cNvSpPr/>
          <p:nvPr/>
        </p:nvSpPr>
        <p:spPr>
          <a:xfrm flipV="1">
            <a:off x="443432" y="4678321"/>
            <a:ext cx="86400" cy="86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6A790915-7061-4D0E-B12F-32E6F80DD5BF}"/>
              </a:ext>
            </a:extLst>
          </p:cNvPr>
          <p:cNvSpPr/>
          <p:nvPr/>
        </p:nvSpPr>
        <p:spPr>
          <a:xfrm flipV="1">
            <a:off x="447032" y="4873418"/>
            <a:ext cx="79200" cy="79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4DAD07FB-9AC0-4542-9955-3B0962F4639A}"/>
              </a:ext>
            </a:extLst>
          </p:cNvPr>
          <p:cNvSpPr/>
          <p:nvPr/>
        </p:nvSpPr>
        <p:spPr>
          <a:xfrm flipV="1">
            <a:off x="450632" y="5061315"/>
            <a:ext cx="72000" cy="72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FFB09346-61B1-47B8-8316-5C81667256E6}"/>
              </a:ext>
            </a:extLst>
          </p:cNvPr>
          <p:cNvSpPr/>
          <p:nvPr/>
        </p:nvSpPr>
        <p:spPr>
          <a:xfrm flipV="1">
            <a:off x="454232" y="5242012"/>
            <a:ext cx="64800" cy="6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7F6A7560-6061-4EB7-835D-3D70762D496E}"/>
              </a:ext>
            </a:extLst>
          </p:cNvPr>
          <p:cNvSpPr/>
          <p:nvPr/>
        </p:nvSpPr>
        <p:spPr>
          <a:xfrm flipV="1">
            <a:off x="457832" y="5415509"/>
            <a:ext cx="57600" cy="57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F55731EC-0990-44D1-BE90-E7C105304CBC}"/>
              </a:ext>
            </a:extLst>
          </p:cNvPr>
          <p:cNvSpPr/>
          <p:nvPr/>
        </p:nvSpPr>
        <p:spPr>
          <a:xfrm flipV="1">
            <a:off x="461432" y="5581806"/>
            <a:ext cx="50400" cy="50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C55EAA92-1DDE-4C8E-B0C1-D7A4A5AFFB41}"/>
              </a:ext>
            </a:extLst>
          </p:cNvPr>
          <p:cNvSpPr/>
          <p:nvPr/>
        </p:nvSpPr>
        <p:spPr>
          <a:xfrm flipV="1">
            <a:off x="465032" y="5740903"/>
            <a:ext cx="43200" cy="432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CC5E7852-5EB3-4760-8A92-8867A1FF7730}"/>
              </a:ext>
            </a:extLst>
          </p:cNvPr>
          <p:cNvSpPr/>
          <p:nvPr/>
        </p:nvSpPr>
        <p:spPr>
          <a:xfrm flipV="1">
            <a:off x="468632" y="5892800"/>
            <a:ext cx="36000" cy="36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C2160132-5B69-43C6-BFE4-31602692EA03}"/>
              </a:ext>
            </a:extLst>
          </p:cNvPr>
          <p:cNvSpPr/>
          <p:nvPr/>
        </p:nvSpPr>
        <p:spPr>
          <a:xfrm flipV="1">
            <a:off x="472232" y="6037497"/>
            <a:ext cx="28800" cy="28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E32040EB-9B72-4FDD-A741-1A00D792CAA4}"/>
              </a:ext>
            </a:extLst>
          </p:cNvPr>
          <p:cNvSpPr/>
          <p:nvPr/>
        </p:nvSpPr>
        <p:spPr>
          <a:xfrm flipV="1">
            <a:off x="475832" y="6174994"/>
            <a:ext cx="21600" cy="21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데이터 목록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42" name="원호 141">
            <a:extLst>
              <a:ext uri="{FF2B5EF4-FFF2-40B4-BE49-F238E27FC236}">
                <a16:creationId xmlns:a16="http://schemas.microsoft.com/office/drawing/2014/main" id="{F5E8C6AA-63C4-4F89-9903-4BEB7BD417EE}"/>
              </a:ext>
            </a:extLst>
          </p:cNvPr>
          <p:cNvSpPr/>
          <p:nvPr/>
        </p:nvSpPr>
        <p:spPr>
          <a:xfrm>
            <a:off x="278566" y="3443636"/>
            <a:ext cx="432000" cy="432000"/>
          </a:xfrm>
          <a:prstGeom prst="arc">
            <a:avLst>
              <a:gd name="adj1" fmla="val 16175313"/>
              <a:gd name="adj2" fmla="val 8691935"/>
            </a:avLst>
          </a:prstGeom>
          <a:noFill/>
          <a:ln w="6350">
            <a:solidFill>
              <a:srgbClr val="FFC000"/>
            </a:soli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266781"/>
              </p:ext>
            </p:extLst>
          </p:nvPr>
        </p:nvGraphicFramePr>
        <p:xfrm>
          <a:off x="975846" y="1002488"/>
          <a:ext cx="4061375" cy="54000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061375">
                  <a:extLst>
                    <a:ext uri="{9D8B030D-6E8A-4147-A177-3AD203B41FA5}">
                      <a16:colId xmlns:a16="http://schemas.microsoft.com/office/drawing/2014/main" val="2484602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  <a:cs typeface="LINE Seed Sans KR Regular" panose="020B0603020203020204" pitchFamily="50" charset="-127"/>
                        </a:rPr>
                        <a:t>수집한 데이터 목록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28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전국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1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인 가구 여성인구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, </a:t>
                      </a:r>
                      <a:r>
                        <a:rPr lang="ko-KR" altLang="en-US" dirty="0" err="1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치안시설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, 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범죄발생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, 119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담당 주민수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5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개 시도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1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인 여성 가구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1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인 가구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78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5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개 시도 데이터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latinLnBrk="1"/>
                      <a:r>
                        <a:rPr lang="ko-KR" altLang="en-US" dirty="0" err="1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지역안전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등급현황</a:t>
                      </a:r>
                      <a:endParaRPr lang="ko-KR" altLang="en-US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2384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전국 범죄 발생 시간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전국 범죄 발생 장소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450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전국 범죄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 </a:t>
                      </a:r>
                      <a:r>
                        <a:rPr lang="ko-KR" altLang="en-US" baseline="0" dirty="0" err="1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주취자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 수</a:t>
                      </a:r>
                      <a:endParaRPr lang="en-US" altLang="ko-KR" baseline="0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전국 범죄 피해자 성별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전국 범죄 피해자 연령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경찰 공무원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경찰서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, 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경찰관서 접근성 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범죄 발생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 범죄 위험 평가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인 가구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, 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연령별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아동 안전 지킴이 집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안전 비상벨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374067"/>
                  </a:ext>
                </a:extLst>
              </a:tr>
            </a:tbl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879918"/>
              </p:ext>
            </p:extLst>
          </p:nvPr>
        </p:nvGraphicFramePr>
        <p:xfrm>
          <a:off x="5037221" y="1002488"/>
          <a:ext cx="6577263" cy="40487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577263">
                  <a:extLst>
                    <a:ext uri="{9D8B030D-6E8A-4147-A177-3AD203B41FA5}">
                      <a16:colId xmlns:a16="http://schemas.microsoft.com/office/drawing/2014/main" val="37565987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566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연령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, 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성별 인구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496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학교 수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학생 수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5674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지역화폐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 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가맹점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주점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 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 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편의점 수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235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자율방범대 수</a:t>
                      </a:r>
                      <a:endParaRPr lang="en-US" altLang="ko-KR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1651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 인구 만명 당 경찰 공무원 수</a:t>
                      </a:r>
                      <a:endParaRPr lang="ko-KR" altLang="en-US" dirty="0" smtClean="0">
                        <a:solidFill>
                          <a:schemeClr val="bg1"/>
                        </a:solidFill>
                        <a:latin typeface="LINE Seed Sans KR Regular" panose="020B0603020203020204" pitchFamily="50" charset="-127"/>
                        <a:ea typeface="LINE Seed Sans KR Regular" panose="020B0603020203020204" pitchFamily="50" charset="-127"/>
                        <a:cs typeface="LINE Seed Sans KR Regular" panose="020B06030202030202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719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경기도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CCTV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 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현황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(19~20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CCTV 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현황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수원시  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가로등 개수 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(14~22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년</a:t>
                      </a:r>
                      <a:r>
                        <a:rPr lang="en-US" altLang="ko-KR" baseline="0" dirty="0" smtClean="0">
                          <a:solidFill>
                            <a:schemeClr val="bg1"/>
                          </a:solidFill>
                          <a:latin typeface="LINE Seed Sans KR Regular" panose="020B0603020203020204" pitchFamily="50" charset="-127"/>
                          <a:ea typeface="LINE Seed Sans KR Regular" panose="020B0603020203020204" pitchFamily="50" charset="-127"/>
                          <a:cs typeface="LINE Seed Sans KR Regular" panose="020B0603020203020204" pitchFamily="50" charset="-127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14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347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33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>
                <a:lumMod val="85000"/>
                <a:lumOff val="1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7B821B9B-67BC-41C6-9B0D-15A2DEF21074}"/>
              </a:ext>
            </a:extLst>
          </p:cNvPr>
          <p:cNvSpPr txBox="1"/>
          <p:nvPr/>
        </p:nvSpPr>
        <p:spPr>
          <a:xfrm>
            <a:off x="787328" y="221267"/>
            <a:ext cx="8073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데이터 전처리</a:t>
            </a:r>
            <a:r>
              <a:rPr lang="en-US" altLang="ko-KR" sz="2400" b="1" i="1" kern="0" dirty="0" smtClean="0">
                <a:solidFill>
                  <a:prstClr val="whit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LINE Seed Sans Heavy" panose="020B0903020203020204" pitchFamily="34" charset="0"/>
              </a:rPr>
              <a:t> 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project </a:t>
            </a:r>
            <a:r>
              <a:rPr lang="en-US" altLang="ko-KR" sz="900" kern="0" dirty="0" smtClean="0">
                <a:solidFill>
                  <a:prstClr val="white">
                    <a:lumMod val="75000"/>
                  </a:prstClr>
                </a:solidFill>
              </a:rPr>
              <a:t>4</a:t>
            </a:r>
            <a:endParaRPr lang="en-US" altLang="ko-KR" sz="9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8F7C9E4A-AC37-410C-9954-06BD3852D154}"/>
              </a:ext>
            </a:extLst>
          </p:cNvPr>
          <p:cNvGrpSpPr/>
          <p:nvPr/>
        </p:nvGrpSpPr>
        <p:grpSpPr>
          <a:xfrm>
            <a:off x="389474" y="493198"/>
            <a:ext cx="216000" cy="184241"/>
            <a:chOff x="408175" y="492341"/>
            <a:chExt cx="216000" cy="184241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61B4F10-06E1-4C0E-8652-B1B54A38F84B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492341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E4786F24-C58A-4DA9-B413-D945C118BA02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29189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6BC2F1CA-89A0-41BF-9532-F55F969BD553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566037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2B2C0AB7-A27B-4C20-AB85-07CD2A4E9567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02885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88BF09D-0712-431C-8D57-B12A14649C40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39733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9B2D3BF-6BFF-45A1-8651-7A354A32D276}"/>
                </a:ext>
              </a:extLst>
            </p:cNvPr>
            <p:cNvCxnSpPr>
              <a:cxnSpLocks/>
            </p:cNvCxnSpPr>
            <p:nvPr/>
          </p:nvCxnSpPr>
          <p:spPr>
            <a:xfrm>
              <a:off x="408175" y="676582"/>
              <a:ext cx="216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278566" y="1267182"/>
            <a:ext cx="432000" cy="5081812"/>
            <a:chOff x="278566" y="1267182"/>
            <a:chExt cx="432000" cy="5081812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64832308-AE5D-419B-89BB-5A3FE2AD817C}"/>
                </a:ext>
              </a:extLst>
            </p:cNvPr>
            <p:cNvSpPr/>
            <p:nvPr/>
          </p:nvSpPr>
          <p:spPr>
            <a:xfrm>
              <a:off x="278566" y="3596036"/>
              <a:ext cx="432000" cy="432000"/>
            </a:xfrm>
            <a:prstGeom prst="ellipse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en-US" altLang="ko-KR" sz="1400" dirty="0" smtClean="0">
                  <a:solidFill>
                    <a:prstClr val="white"/>
                  </a:solidFill>
                </a:rPr>
                <a:t>p8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BB5961CA-A0E5-44B9-AA01-6F95C96DE17F}"/>
                </a:ext>
              </a:extLst>
            </p:cNvPr>
            <p:cNvGrpSpPr/>
            <p:nvPr/>
          </p:nvGrpSpPr>
          <p:grpSpPr>
            <a:xfrm>
              <a:off x="440566" y="1267182"/>
              <a:ext cx="108000" cy="2146763"/>
              <a:chOff x="859666" y="606782"/>
              <a:chExt cx="108000" cy="2146763"/>
            </a:xfrm>
            <a:solidFill>
              <a:srgbClr val="FFC000"/>
            </a:solidFill>
          </p:grpSpPr>
          <p:sp>
            <p:nvSpPr>
              <p:cNvPr id="145" name="타원 144">
                <a:extLst>
                  <a:ext uri="{FF2B5EF4-FFF2-40B4-BE49-F238E27FC236}">
                    <a16:creationId xmlns:a16="http://schemas.microsoft.com/office/drawing/2014/main" id="{06069490-6D53-4956-8D8C-709ACCDB11D1}"/>
                  </a:ext>
                </a:extLst>
              </p:cNvPr>
              <p:cNvSpPr/>
              <p:nvPr/>
            </p:nvSpPr>
            <p:spPr>
              <a:xfrm>
                <a:off x="859666" y="264554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6" name="타원 145">
                <a:extLst>
                  <a:ext uri="{FF2B5EF4-FFF2-40B4-BE49-F238E27FC236}">
                    <a16:creationId xmlns:a16="http://schemas.microsoft.com/office/drawing/2014/main" id="{ABB59D4C-E1CD-41FA-996C-B69C86D3AE66}"/>
                  </a:ext>
                </a:extLst>
              </p:cNvPr>
              <p:cNvSpPr/>
              <p:nvPr/>
            </p:nvSpPr>
            <p:spPr>
              <a:xfrm>
                <a:off x="863266" y="2436049"/>
                <a:ext cx="100800" cy="100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7" name="타원 146">
                <a:extLst>
                  <a:ext uri="{FF2B5EF4-FFF2-40B4-BE49-F238E27FC236}">
                    <a16:creationId xmlns:a16="http://schemas.microsoft.com/office/drawing/2014/main" id="{D10D7C24-F7D2-4E06-9CE2-3AAD4FA4A40E}"/>
                  </a:ext>
                </a:extLst>
              </p:cNvPr>
              <p:cNvSpPr/>
              <p:nvPr/>
            </p:nvSpPr>
            <p:spPr>
              <a:xfrm>
                <a:off x="866866" y="2233752"/>
                <a:ext cx="93600" cy="93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8" name="타원 147">
                <a:extLst>
                  <a:ext uri="{FF2B5EF4-FFF2-40B4-BE49-F238E27FC236}">
                    <a16:creationId xmlns:a16="http://schemas.microsoft.com/office/drawing/2014/main" id="{D71FFEB8-5D2B-4393-90F7-3B12D434F529}"/>
                  </a:ext>
                </a:extLst>
              </p:cNvPr>
              <p:cNvSpPr/>
              <p:nvPr/>
            </p:nvSpPr>
            <p:spPr>
              <a:xfrm>
                <a:off x="870466" y="2038655"/>
                <a:ext cx="86400" cy="86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9" name="타원 148">
                <a:extLst>
                  <a:ext uri="{FF2B5EF4-FFF2-40B4-BE49-F238E27FC236}">
                    <a16:creationId xmlns:a16="http://schemas.microsoft.com/office/drawing/2014/main" id="{3FB54434-F32B-44C1-A271-603D69F3FA0A}"/>
                  </a:ext>
                </a:extLst>
              </p:cNvPr>
              <p:cNvSpPr/>
              <p:nvPr/>
            </p:nvSpPr>
            <p:spPr>
              <a:xfrm>
                <a:off x="874066" y="1850758"/>
                <a:ext cx="79200" cy="79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A9D8113F-F856-4184-A7A8-5255203E8889}"/>
                  </a:ext>
                </a:extLst>
              </p:cNvPr>
              <p:cNvSpPr/>
              <p:nvPr/>
            </p:nvSpPr>
            <p:spPr>
              <a:xfrm>
                <a:off x="877666" y="1670061"/>
                <a:ext cx="72000" cy="72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F4D8FADD-816B-4D16-9557-494D002182FC}"/>
                  </a:ext>
                </a:extLst>
              </p:cNvPr>
              <p:cNvSpPr/>
              <p:nvPr/>
            </p:nvSpPr>
            <p:spPr>
              <a:xfrm>
                <a:off x="881266" y="1496564"/>
                <a:ext cx="64800" cy="6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43D640F1-D895-4A78-86AF-4D9406B48115}"/>
                  </a:ext>
                </a:extLst>
              </p:cNvPr>
              <p:cNvSpPr/>
              <p:nvPr/>
            </p:nvSpPr>
            <p:spPr>
              <a:xfrm>
                <a:off x="884866" y="1330267"/>
                <a:ext cx="57600" cy="57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5E2FE285-64E3-4E5F-922B-AC0B9C3EB70F}"/>
                  </a:ext>
                </a:extLst>
              </p:cNvPr>
              <p:cNvSpPr/>
              <p:nvPr/>
            </p:nvSpPr>
            <p:spPr>
              <a:xfrm>
                <a:off x="888466" y="1171170"/>
                <a:ext cx="50400" cy="50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4" name="타원 153">
                <a:extLst>
                  <a:ext uri="{FF2B5EF4-FFF2-40B4-BE49-F238E27FC236}">
                    <a16:creationId xmlns:a16="http://schemas.microsoft.com/office/drawing/2014/main" id="{F905925F-E8F6-4270-8D6A-DBC5D00B7533}"/>
                  </a:ext>
                </a:extLst>
              </p:cNvPr>
              <p:cNvSpPr/>
              <p:nvPr/>
            </p:nvSpPr>
            <p:spPr>
              <a:xfrm>
                <a:off x="892066" y="1019273"/>
                <a:ext cx="43200" cy="4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5" name="타원 154">
                <a:extLst>
                  <a:ext uri="{FF2B5EF4-FFF2-40B4-BE49-F238E27FC236}">
                    <a16:creationId xmlns:a16="http://schemas.microsoft.com/office/drawing/2014/main" id="{B15C5983-8FDC-449B-888B-85838933F6F5}"/>
                  </a:ext>
                </a:extLst>
              </p:cNvPr>
              <p:cNvSpPr/>
              <p:nvPr/>
            </p:nvSpPr>
            <p:spPr>
              <a:xfrm>
                <a:off x="895666" y="874576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6" name="타원 155">
                <a:extLst>
                  <a:ext uri="{FF2B5EF4-FFF2-40B4-BE49-F238E27FC236}">
                    <a16:creationId xmlns:a16="http://schemas.microsoft.com/office/drawing/2014/main" id="{504E6223-AA45-4596-98DD-9408C8183B29}"/>
                  </a:ext>
                </a:extLst>
              </p:cNvPr>
              <p:cNvSpPr/>
              <p:nvPr/>
            </p:nvSpPr>
            <p:spPr>
              <a:xfrm>
                <a:off x="899266" y="737079"/>
                <a:ext cx="28800" cy="28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7" name="타원 156">
                <a:extLst>
                  <a:ext uri="{FF2B5EF4-FFF2-40B4-BE49-F238E27FC236}">
                    <a16:creationId xmlns:a16="http://schemas.microsoft.com/office/drawing/2014/main" id="{50F58F5E-6B4A-48E3-980D-239D7B3BF8AB}"/>
                  </a:ext>
                </a:extLst>
              </p:cNvPr>
              <p:cNvSpPr/>
              <p:nvPr/>
            </p:nvSpPr>
            <p:spPr>
              <a:xfrm>
                <a:off x="902866" y="606782"/>
                <a:ext cx="21600" cy="21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39EA0CE0-7F40-42DD-B05A-936632F20704}"/>
                </a:ext>
              </a:extLst>
            </p:cNvPr>
            <p:cNvGrpSpPr/>
            <p:nvPr/>
          </p:nvGrpSpPr>
          <p:grpSpPr>
            <a:xfrm flipV="1">
              <a:off x="432632" y="4202231"/>
              <a:ext cx="108000" cy="2146763"/>
              <a:chOff x="859666" y="606782"/>
              <a:chExt cx="108000" cy="2146763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132" name="타원 131">
                <a:extLst>
                  <a:ext uri="{FF2B5EF4-FFF2-40B4-BE49-F238E27FC236}">
                    <a16:creationId xmlns:a16="http://schemas.microsoft.com/office/drawing/2014/main" id="{C8388FB8-0B07-4361-A4B2-934B4A9B80CB}"/>
                  </a:ext>
                </a:extLst>
              </p:cNvPr>
              <p:cNvSpPr/>
              <p:nvPr/>
            </p:nvSpPr>
            <p:spPr>
              <a:xfrm>
                <a:off x="859666" y="264554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타원 132">
                <a:extLst>
                  <a:ext uri="{FF2B5EF4-FFF2-40B4-BE49-F238E27FC236}">
                    <a16:creationId xmlns:a16="http://schemas.microsoft.com/office/drawing/2014/main" id="{85614199-C1E5-4873-BF04-AD133EC9FDD5}"/>
                  </a:ext>
                </a:extLst>
              </p:cNvPr>
              <p:cNvSpPr/>
              <p:nvPr/>
            </p:nvSpPr>
            <p:spPr>
              <a:xfrm>
                <a:off x="863266" y="2436049"/>
                <a:ext cx="100800" cy="100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타원 133">
                <a:extLst>
                  <a:ext uri="{FF2B5EF4-FFF2-40B4-BE49-F238E27FC236}">
                    <a16:creationId xmlns:a16="http://schemas.microsoft.com/office/drawing/2014/main" id="{6B6BF0DE-E8ED-4F57-B638-49ED5157C095}"/>
                  </a:ext>
                </a:extLst>
              </p:cNvPr>
              <p:cNvSpPr/>
              <p:nvPr/>
            </p:nvSpPr>
            <p:spPr>
              <a:xfrm>
                <a:off x="866866" y="2233752"/>
                <a:ext cx="93600" cy="93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7677E13D-E629-4611-AFFF-15A2A6E5B1B3}"/>
                  </a:ext>
                </a:extLst>
              </p:cNvPr>
              <p:cNvSpPr/>
              <p:nvPr/>
            </p:nvSpPr>
            <p:spPr>
              <a:xfrm>
                <a:off x="870466" y="2038655"/>
                <a:ext cx="86400" cy="86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A790915-7061-4D0E-B12F-32E6F80DD5BF}"/>
                  </a:ext>
                </a:extLst>
              </p:cNvPr>
              <p:cNvSpPr/>
              <p:nvPr/>
            </p:nvSpPr>
            <p:spPr>
              <a:xfrm>
                <a:off x="874066" y="1850758"/>
                <a:ext cx="79200" cy="79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4DAD07FB-9AC0-4542-9955-3B0962F4639A}"/>
                  </a:ext>
                </a:extLst>
              </p:cNvPr>
              <p:cNvSpPr/>
              <p:nvPr/>
            </p:nvSpPr>
            <p:spPr>
              <a:xfrm>
                <a:off x="877666" y="1670061"/>
                <a:ext cx="72000" cy="72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FFB09346-61B1-47B8-8316-5C81667256E6}"/>
                  </a:ext>
                </a:extLst>
              </p:cNvPr>
              <p:cNvSpPr/>
              <p:nvPr/>
            </p:nvSpPr>
            <p:spPr>
              <a:xfrm>
                <a:off x="881266" y="1496564"/>
                <a:ext cx="64800" cy="6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9" name="타원 138">
                <a:extLst>
                  <a:ext uri="{FF2B5EF4-FFF2-40B4-BE49-F238E27FC236}">
                    <a16:creationId xmlns:a16="http://schemas.microsoft.com/office/drawing/2014/main" id="{7F6A7560-6061-4EB7-835D-3D70762D496E}"/>
                  </a:ext>
                </a:extLst>
              </p:cNvPr>
              <p:cNvSpPr/>
              <p:nvPr/>
            </p:nvSpPr>
            <p:spPr>
              <a:xfrm>
                <a:off x="884866" y="1330267"/>
                <a:ext cx="57600" cy="57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0" name="타원 139">
                <a:extLst>
                  <a:ext uri="{FF2B5EF4-FFF2-40B4-BE49-F238E27FC236}">
                    <a16:creationId xmlns:a16="http://schemas.microsoft.com/office/drawing/2014/main" id="{F55731EC-0990-44D1-BE90-E7C105304CBC}"/>
                  </a:ext>
                </a:extLst>
              </p:cNvPr>
              <p:cNvSpPr/>
              <p:nvPr/>
            </p:nvSpPr>
            <p:spPr>
              <a:xfrm>
                <a:off x="888466" y="1171170"/>
                <a:ext cx="50400" cy="50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1" name="타원 140">
                <a:extLst>
                  <a:ext uri="{FF2B5EF4-FFF2-40B4-BE49-F238E27FC236}">
                    <a16:creationId xmlns:a16="http://schemas.microsoft.com/office/drawing/2014/main" id="{C55EAA92-1DDE-4C8E-B0C1-D7A4A5AFFB41}"/>
                  </a:ext>
                </a:extLst>
              </p:cNvPr>
              <p:cNvSpPr/>
              <p:nvPr/>
            </p:nvSpPr>
            <p:spPr>
              <a:xfrm>
                <a:off x="892066" y="1019273"/>
                <a:ext cx="43200" cy="4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CC5E7852-5EB3-4760-8A92-8867A1FF7730}"/>
                  </a:ext>
                </a:extLst>
              </p:cNvPr>
              <p:cNvSpPr/>
              <p:nvPr/>
            </p:nvSpPr>
            <p:spPr>
              <a:xfrm>
                <a:off x="895666" y="874576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타원 142">
                <a:extLst>
                  <a:ext uri="{FF2B5EF4-FFF2-40B4-BE49-F238E27FC236}">
                    <a16:creationId xmlns:a16="http://schemas.microsoft.com/office/drawing/2014/main" id="{C2160132-5B69-43C6-BFE4-31602692EA03}"/>
                  </a:ext>
                </a:extLst>
              </p:cNvPr>
              <p:cNvSpPr/>
              <p:nvPr/>
            </p:nvSpPr>
            <p:spPr>
              <a:xfrm>
                <a:off x="899266" y="737079"/>
                <a:ext cx="28800" cy="28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4" name="타원 143">
                <a:extLst>
                  <a:ext uri="{FF2B5EF4-FFF2-40B4-BE49-F238E27FC236}">
                    <a16:creationId xmlns:a16="http://schemas.microsoft.com/office/drawing/2014/main" id="{E32040EB-9B72-4FDD-A741-1A00D792CAA4}"/>
                  </a:ext>
                </a:extLst>
              </p:cNvPr>
              <p:cNvSpPr/>
              <p:nvPr/>
            </p:nvSpPr>
            <p:spPr>
              <a:xfrm>
                <a:off x="902866" y="606782"/>
                <a:ext cx="21600" cy="21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9" name="원호 128">
              <a:extLst>
                <a:ext uri="{FF2B5EF4-FFF2-40B4-BE49-F238E27FC236}">
                  <a16:creationId xmlns:a16="http://schemas.microsoft.com/office/drawing/2014/main" id="{F5E8C6AA-63C4-4F89-9903-4BEB7BD417EE}"/>
                </a:ext>
              </a:extLst>
            </p:cNvPr>
            <p:cNvSpPr/>
            <p:nvPr/>
          </p:nvSpPr>
          <p:spPr>
            <a:xfrm>
              <a:off x="278566" y="3596036"/>
              <a:ext cx="432000" cy="432000"/>
            </a:xfrm>
            <a:prstGeom prst="arc">
              <a:avLst>
                <a:gd name="adj1" fmla="val 16175313"/>
                <a:gd name="adj2" fmla="val 8691935"/>
              </a:avLst>
            </a:prstGeom>
            <a:noFill/>
            <a:ln w="6350">
              <a:solidFill>
                <a:srgbClr val="FFC000"/>
              </a:solidFill>
              <a:tail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defRPr/>
              </a:pPr>
              <a:endParaRPr lang="ko-KR" altLang="en-US" sz="1400" dirty="0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130" name="차트 129"/>
          <p:cNvGraphicFramePr/>
          <p:nvPr>
            <p:extLst>
              <p:ext uri="{D42A27DB-BD31-4B8C-83A1-F6EECF244321}">
                <p14:modId xmlns:p14="http://schemas.microsoft.com/office/powerpoint/2010/main" val="242889623"/>
              </p:ext>
            </p:extLst>
          </p:nvPr>
        </p:nvGraphicFramePr>
        <p:xfrm>
          <a:off x="1776403" y="1485289"/>
          <a:ext cx="7095621" cy="47304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8611385" y="631747"/>
            <a:ext cx="2936467" cy="34624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b="1" dirty="0">
                <a:solidFill>
                  <a:srgbClr val="FFC000"/>
                </a:solidFill>
              </a:rPr>
              <a:t> </a:t>
            </a:r>
            <a:r>
              <a:rPr lang="en-US" altLang="ko-KR" sz="1600" b="1" dirty="0" smtClean="0">
                <a:solidFill>
                  <a:srgbClr val="FFC000"/>
                </a:solidFill>
              </a:rPr>
              <a:t>PKG</a:t>
            </a:r>
            <a:endParaRPr lang="en-US" altLang="ko-KR" sz="1600" b="1" dirty="0" smtClean="0">
              <a:solidFill>
                <a:srgbClr val="FFC000"/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err="1" smtClean="0">
                <a:solidFill>
                  <a:prstClr val="white">
                    <a:lumMod val="65000"/>
                  </a:prstClr>
                </a:solidFill>
              </a:rPr>
              <a:t>readxl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smtClean="0">
                <a:solidFill>
                  <a:prstClr val="white">
                    <a:lumMod val="65000"/>
                  </a:prstClr>
                </a:solidFill>
              </a:rPr>
              <a:t>ggplot2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err="1" smtClean="0">
                <a:solidFill>
                  <a:prstClr val="white">
                    <a:lumMod val="65000"/>
                  </a:prstClr>
                </a:solidFill>
              </a:rPr>
              <a:t>rvest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err="1" smtClean="0">
                <a:solidFill>
                  <a:prstClr val="white">
                    <a:lumMod val="65000"/>
                  </a:prstClr>
                </a:solidFill>
              </a:rPr>
              <a:t>stringr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err="1" smtClean="0">
                <a:solidFill>
                  <a:prstClr val="white">
                    <a:lumMod val="65000"/>
                  </a:prstClr>
                </a:solidFill>
              </a:rPr>
              <a:t>plotly</a:t>
            </a:r>
            <a:r>
              <a:rPr lang="en-US" altLang="ko-KR" sz="1000" dirty="0" smtClean="0">
                <a:solidFill>
                  <a:prstClr val="white">
                    <a:lumMod val="65000"/>
                  </a:prstClr>
                </a:solidFill>
              </a:rPr>
              <a:t>    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err="1" smtClean="0">
                <a:solidFill>
                  <a:prstClr val="white">
                    <a:lumMod val="65000"/>
                  </a:prstClr>
                </a:solidFill>
              </a:rPr>
              <a:t>wordcloud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smtClean="0">
                <a:solidFill>
                  <a:prstClr val="white">
                    <a:lumMod val="65000"/>
                  </a:prstClr>
                </a:solidFill>
              </a:rPr>
              <a:t>wordcloud2 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err="1" smtClean="0">
                <a:solidFill>
                  <a:prstClr val="white">
                    <a:lumMod val="65000"/>
                  </a:prstClr>
                </a:solidFill>
              </a:rPr>
              <a:t>KoNLP</a:t>
            </a:r>
            <a:r>
              <a:rPr lang="en-US" altLang="ko-KR" sz="1000" dirty="0" smtClean="0">
                <a:solidFill>
                  <a:prstClr val="white">
                    <a:lumMod val="65000"/>
                  </a:prstClr>
                </a:solidFill>
              </a:rPr>
              <a:t> 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err="1" smtClean="0">
                <a:solidFill>
                  <a:prstClr val="white">
                    <a:lumMod val="65000"/>
                  </a:prstClr>
                </a:solidFill>
              </a:rPr>
              <a:t>dplyr</a:t>
            </a:r>
            <a:r>
              <a:rPr lang="en-US" altLang="ko-KR" sz="1000" dirty="0" smtClean="0">
                <a:solidFill>
                  <a:prstClr val="white">
                    <a:lumMod val="65000"/>
                  </a:prstClr>
                </a:solidFill>
              </a:rPr>
              <a:t>  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smtClean="0">
                <a:solidFill>
                  <a:prstClr val="white">
                    <a:lumMod val="65000"/>
                  </a:prstClr>
                </a:solidFill>
              </a:rPr>
              <a:t>foreign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err="1" smtClean="0">
                <a:solidFill>
                  <a:prstClr val="white">
                    <a:lumMod val="65000"/>
                  </a:prstClr>
                </a:solidFill>
              </a:rPr>
              <a:t>xts</a:t>
            </a:r>
            <a:r>
              <a:rPr lang="en-US" altLang="ko-KR" sz="1000" dirty="0" smtClean="0">
                <a:solidFill>
                  <a:prstClr val="white">
                    <a:lumMod val="65000"/>
                  </a:prstClr>
                </a:solidFill>
              </a:rPr>
              <a:t>  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err="1" smtClean="0">
                <a:solidFill>
                  <a:prstClr val="white">
                    <a:lumMod val="65000"/>
                  </a:prstClr>
                </a:solidFill>
              </a:rPr>
              <a:t>Deducer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000" dirty="0" smtClean="0">
                <a:solidFill>
                  <a:prstClr val="white">
                    <a:lumMod val="65000"/>
                  </a:prstClr>
                </a:solidFill>
              </a:rPr>
              <a:t>leaps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44" name="TextBox 15">
            <a:extLst>
              <a:ext uri="{FF2B5EF4-FFF2-40B4-BE49-F238E27FC236}">
                <a16:creationId xmlns:a16="http://schemas.microsoft.com/office/drawing/2014/main" id="{9B823666-157E-7A19-D2B5-8959AF6C7210}"/>
              </a:ext>
            </a:extLst>
          </p:cNvPr>
          <p:cNvSpPr txBox="1"/>
          <p:nvPr/>
        </p:nvSpPr>
        <p:spPr>
          <a:xfrm>
            <a:off x="4998197" y="1047370"/>
            <a:ext cx="1436525" cy="4828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ko-KR" altLang="en-US" spc="-72" smtClean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LINE Seed Sans KR Bold" panose="020B0603020203020204" pitchFamily="50" charset="-127"/>
              </a:rPr>
              <a:t>크롤링</a:t>
            </a:r>
            <a:endParaRPr lang="en-US" spc="-72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  <a:cs typeface="LINE Seed Sans KR Bold" panose="020B0603020203020204" pitchFamily="50" charset="-127"/>
            </a:endParaRPr>
          </a:p>
        </p:txBody>
      </p:sp>
      <p:sp>
        <p:nvSpPr>
          <p:cNvPr id="47" name="TextBox 15">
            <a:extLst>
              <a:ext uri="{FF2B5EF4-FFF2-40B4-BE49-F238E27FC236}">
                <a16:creationId xmlns:a16="http://schemas.microsoft.com/office/drawing/2014/main" id="{9B823666-157E-7A19-D2B5-8959AF6C7210}"/>
              </a:ext>
            </a:extLst>
          </p:cNvPr>
          <p:cNvSpPr txBox="1"/>
          <p:nvPr/>
        </p:nvSpPr>
        <p:spPr>
          <a:xfrm>
            <a:off x="3465809" y="5567909"/>
            <a:ext cx="1436525" cy="4828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ko-KR" altLang="en-US" sz="1800" spc="-72" dirty="0" smtClean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LINE Seed Sans KR Bold" panose="020B0603020203020204" pitchFamily="50" charset="-127"/>
              </a:rPr>
              <a:t>회귀 분석</a:t>
            </a:r>
            <a:endParaRPr lang="en-US" sz="1800" spc="-72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  <a:cs typeface="LINE Seed Sans KR Bold" panose="020B0603020203020204" pitchFamily="50" charset="-127"/>
            </a:endParaRPr>
          </a:p>
        </p:txBody>
      </p:sp>
      <p:sp>
        <p:nvSpPr>
          <p:cNvPr id="48" name="TextBox 15">
            <a:extLst>
              <a:ext uri="{FF2B5EF4-FFF2-40B4-BE49-F238E27FC236}">
                <a16:creationId xmlns:a16="http://schemas.microsoft.com/office/drawing/2014/main" id="{9B823666-157E-7A19-D2B5-8959AF6C7210}"/>
              </a:ext>
            </a:extLst>
          </p:cNvPr>
          <p:cNvSpPr txBox="1"/>
          <p:nvPr/>
        </p:nvSpPr>
        <p:spPr>
          <a:xfrm>
            <a:off x="7603700" y="2820040"/>
            <a:ext cx="1436525" cy="4828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ko-KR" altLang="en-US" sz="1800" spc="-72" dirty="0" smtClean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LINE Seed Sans KR Bold" panose="020B0603020203020204" pitchFamily="50" charset="-127"/>
              </a:rPr>
              <a:t>데이터 전처리</a:t>
            </a:r>
            <a:endParaRPr lang="en-US" sz="1800" spc="-72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  <a:cs typeface="LINE Seed Sans KR Bold" panose="020B0603020203020204" pitchFamily="50" charset="-127"/>
            </a:endParaRPr>
          </a:p>
        </p:txBody>
      </p:sp>
      <p:sp>
        <p:nvSpPr>
          <p:cNvPr id="50" name="TextBox 15">
            <a:extLst>
              <a:ext uri="{FF2B5EF4-FFF2-40B4-BE49-F238E27FC236}">
                <a16:creationId xmlns:a16="http://schemas.microsoft.com/office/drawing/2014/main" id="{9B823666-157E-7A19-D2B5-8959AF6C7210}"/>
              </a:ext>
            </a:extLst>
          </p:cNvPr>
          <p:cNvSpPr txBox="1"/>
          <p:nvPr/>
        </p:nvSpPr>
        <p:spPr>
          <a:xfrm>
            <a:off x="6434722" y="5562376"/>
            <a:ext cx="1436525" cy="4828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ko-KR" altLang="en-US" sz="1800" spc="-72" dirty="0" smtClean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LINE Seed Sans KR Bold" panose="020B0603020203020204" pitchFamily="50" charset="-127"/>
              </a:rPr>
              <a:t>시각화</a:t>
            </a:r>
            <a:endParaRPr lang="en-US" sz="1800" spc="-72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  <a:cs typeface="LINE Seed Sans KR Bold" panose="020B06030202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270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</TotalTime>
  <Words>786</Words>
  <Application>Microsoft Office PowerPoint</Application>
  <PresentationFormat>와이드스크린</PresentationFormat>
  <Paragraphs>211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2" baseType="lpstr">
      <vt:lpstr>Arial</vt:lpstr>
      <vt:lpstr>LINE Seed Sans ExtraBold</vt:lpstr>
      <vt:lpstr>LINE Seed Sans Heavy</vt:lpstr>
      <vt:lpstr>LINE Seed Sans KR Bold</vt:lpstr>
      <vt:lpstr>야놀자 야체 R</vt:lpstr>
      <vt:lpstr>LINE Seed Sans KR Regular</vt:lpstr>
      <vt:lpstr>LINE Seed Sans KR Thin</vt:lpstr>
      <vt:lpstr>G마켓 산스 TTF Bold</vt:lpstr>
      <vt:lpstr>G마켓 산스 TTF Medium</vt:lpstr>
      <vt:lpstr>맑은 고딕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YONSAI</cp:lastModifiedBy>
  <cp:revision>54</cp:revision>
  <dcterms:created xsi:type="dcterms:W3CDTF">2021-06-23T15:47:40Z</dcterms:created>
  <dcterms:modified xsi:type="dcterms:W3CDTF">2023-02-22T05:44:28Z</dcterms:modified>
</cp:coreProperties>
</file>

<file path=docProps/thumbnail.jpeg>
</file>